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59" r:id="rId8"/>
    <p:sldId id="260" r:id="rId9"/>
    <p:sldId id="263" r:id="rId10"/>
    <p:sldId id="266" r:id="rId11"/>
    <p:sldId id="268" r:id="rId12"/>
    <p:sldId id="262" r:id="rId13"/>
    <p:sldId id="267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D1BA91-7239-4936-A7ED-841EFE844F11}" v="1" dt="2022-05-24T06:29:21.6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Yunsung" userId="e02b2571-8240-4b10-a94c-3f8561d06786" providerId="ADAL" clId="{41D1BA91-7239-4936-A7ED-841EFE844F11}"/>
    <pc:docChg chg="undo custSel modSld">
      <pc:chgData name="Lee, Yunsung" userId="e02b2571-8240-4b10-a94c-3f8561d06786" providerId="ADAL" clId="{41D1BA91-7239-4936-A7ED-841EFE844F11}" dt="2022-05-24T06:29:21.688" v="3" actId="20577"/>
      <pc:docMkLst>
        <pc:docMk/>
      </pc:docMkLst>
      <pc:sldChg chg="modSp mod">
        <pc:chgData name="Lee, Yunsung" userId="e02b2571-8240-4b10-a94c-3f8561d06786" providerId="ADAL" clId="{41D1BA91-7239-4936-A7ED-841EFE844F11}" dt="2022-05-24T06:29:21.688" v="3" actId="20577"/>
        <pc:sldMkLst>
          <pc:docMk/>
          <pc:sldMk cId="3566796693" sldId="270"/>
        </pc:sldMkLst>
        <pc:spChg chg="mod">
          <ac:chgData name="Lee, Yunsung" userId="e02b2571-8240-4b10-a94c-3f8561d06786" providerId="ADAL" clId="{41D1BA91-7239-4936-A7ED-841EFE844F11}" dt="2022-05-24T06:29:21.688" v="3" actId="20577"/>
          <ac:spMkLst>
            <pc:docMk/>
            <pc:sldMk cId="3566796693" sldId="27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5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4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1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7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9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4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6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2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5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0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90DC7-B12A-4ED4-BB67-26373BD102C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5BD6-CB0A-4A25-A15D-B4F801A5B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9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MUddC8SBU4G8yH-ECDNqczkPIkkXY_1-?usp=shar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s.broadinstitute.org/collaboration/giant/index.php/GIANT_consortium_data_file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amanetwork.com/journals/jamacardiology/fullarticle/268521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nationalgenome.org/category/vcf/" TargetMode="External"/><Relationship Id="rId2" Type="http://schemas.openxmlformats.org/officeDocument/2006/relationships/hyperlink" Target="https://www.nrec.n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3.amazonaws.com/plink1-assets/plink_linux_x86_64_20201019.zip" TargetMode="External"/><Relationship Id="rId4" Type="http://schemas.openxmlformats.org/officeDocument/2006/relationships/hyperlink" Target="ftp://ftp.1000genomes.ebi.ac.uk/vol1/ftp/phase1/analysis_results/integrated_call_set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37657" y="3551171"/>
            <a:ext cx="70564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/>
              <a:t>How to generate polygenic risk score</a:t>
            </a:r>
            <a:endParaRPr lang="en-US" sz="2800" dirty="0"/>
          </a:p>
          <a:p>
            <a:pPr algn="r"/>
            <a:endParaRPr lang="en-US" sz="2000" dirty="0"/>
          </a:p>
          <a:p>
            <a:pPr algn="r"/>
            <a:r>
              <a:rPr lang="en-US" sz="2000" dirty="0"/>
              <a:t>Yunsung Lee</a:t>
            </a:r>
          </a:p>
          <a:p>
            <a:pPr algn="r"/>
            <a:r>
              <a:rPr lang="en-US" sz="2000" dirty="0"/>
              <a:t>Norwegian Institute of Public Health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51935" y="4226011"/>
            <a:ext cx="10742141" cy="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574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139281"/>
            <a:ext cx="9521072" cy="172413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/>
          <a:srcRect b="40049"/>
          <a:stretch/>
        </p:blipFill>
        <p:spPr>
          <a:xfrm>
            <a:off x="914400" y="1168225"/>
            <a:ext cx="11272631" cy="3699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396244"/>
            <a:ext cx="3477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How to calculate PRS?</a:t>
            </a:r>
          </a:p>
        </p:txBody>
      </p:sp>
      <p:sp>
        <p:nvSpPr>
          <p:cNvPr id="9" name="Rectangle 8"/>
          <p:cNvSpPr/>
          <p:nvPr/>
        </p:nvSpPr>
        <p:spPr>
          <a:xfrm>
            <a:off x="6300050" y="5121096"/>
            <a:ext cx="590550" cy="17491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791224" y="1441094"/>
            <a:ext cx="94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rowsum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83517" y="2063690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(-0.0082) x 2  ------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1535" y="2063690"/>
            <a:ext cx="189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(-0.0098) x 0  ------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42119" y="2063690"/>
            <a:ext cx="180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(0.0101) x 2  -----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91224" y="2063690"/>
            <a:ext cx="94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rowsum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92390" y="5113240"/>
            <a:ext cx="1684912" cy="17491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94512" y="1441094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(-0.0082) x 1  ------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22530" y="1441094"/>
            <a:ext cx="189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(-0.0098) x 0  ------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253114" y="1441094"/>
            <a:ext cx="180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(0.0101) x 2  -----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937795"/>
              </p:ext>
            </p:extLst>
          </p:nvPr>
        </p:nvGraphicFramePr>
        <p:xfrm>
          <a:off x="10834257" y="6222492"/>
          <a:ext cx="1223963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4" imgW="1223640" imgH="524880" progId="Package">
                  <p:embed/>
                </p:oleObj>
              </mc:Choice>
              <mc:Fallback>
                <p:oleObj name="Packager Shell Object" showAsIcon="1" r:id="rId4" imgW="1223640" imgH="524880" progId="Package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834257" y="6222492"/>
                        <a:ext cx="1223963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6360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5565" y="2518763"/>
            <a:ext cx="8925154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You can download these slides, R code, and example data from the following link: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https://drive.google.com/drive/folders/1MUddC8SBU4G8yH-ECDNqczkPIkkXY_1-?usp</a:t>
            </a:r>
            <a:r>
              <a:rPr lang="en-US">
                <a:hlinkClick r:id="rId2"/>
              </a:rPr>
              <a:t>=sharing</a:t>
            </a:r>
            <a:endParaRPr lang="en-US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91633" y="6488668"/>
            <a:ext cx="7224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Recommend website: https://choishingwan.github.io/PRS-Tutorial/cal_prs/</a:t>
            </a:r>
          </a:p>
        </p:txBody>
      </p:sp>
    </p:spTree>
    <p:extLst>
      <p:ext uri="{BB962C8B-B14F-4D97-AF65-F5344CB8AC3E}">
        <p14:creationId xmlns:p14="http://schemas.microsoft.com/office/powerpoint/2010/main" val="3566796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5950" y="3177152"/>
            <a:ext cx="28008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27417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6841" y="2047259"/>
            <a:ext cx="10037171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Please download relevant files </a:t>
            </a:r>
          </a:p>
          <a:p>
            <a:r>
              <a:rPr lang="en-US" sz="4400" b="1" dirty="0"/>
              <a:t>for tomorrow’s lecture</a:t>
            </a:r>
          </a:p>
          <a:p>
            <a:endParaRPr lang="en-US" sz="4400" b="1" dirty="0"/>
          </a:p>
          <a:p>
            <a:r>
              <a:rPr lang="en-US" sz="1400" dirty="0"/>
              <a:t>https://uio-my.sharepoint.com/:f:/g/personal/yunsungl_uio_no/EqHDAa_4yWdHjuOsvU_KuNwBRcWxnr1ZOBUJ-hDwRyy5Sg?e=AiXPcg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9165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533534" y="3120272"/>
            <a:ext cx="1838227" cy="2073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8732" y="3414074"/>
            <a:ext cx="2960484" cy="2073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83721" y="1447257"/>
            <a:ext cx="10584695" cy="3822326"/>
            <a:chOff x="1204232" y="1144849"/>
            <a:chExt cx="9187997" cy="331795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85262"/>
            <a:stretch/>
          </p:blipFill>
          <p:spPr>
            <a:xfrm>
              <a:off x="1204232" y="1144849"/>
              <a:ext cx="9187997" cy="72749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50756"/>
            <a:stretch/>
          </p:blipFill>
          <p:spPr>
            <a:xfrm>
              <a:off x="1204232" y="2031999"/>
              <a:ext cx="9187997" cy="2430803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914400" y="396244"/>
            <a:ext cx="2122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What is PRS?</a:t>
            </a:r>
          </a:p>
        </p:txBody>
      </p:sp>
    </p:spTree>
    <p:extLst>
      <p:ext uri="{BB962C8B-B14F-4D97-AF65-F5344CB8AC3E}">
        <p14:creationId xmlns:p14="http://schemas.microsoft.com/office/powerpoint/2010/main" val="419180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f/f9/PRS_Illustr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699" y="955101"/>
            <a:ext cx="9105901" cy="488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83100" y="6098544"/>
            <a:ext cx="749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Or Mendelian randomization for causal inference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396244"/>
            <a:ext cx="2671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How to use PRS?</a:t>
            </a:r>
          </a:p>
        </p:txBody>
      </p:sp>
    </p:spTree>
    <p:extLst>
      <p:ext uri="{BB962C8B-B14F-4D97-AF65-F5344CB8AC3E}">
        <p14:creationId xmlns:p14="http://schemas.microsoft.com/office/powerpoint/2010/main" val="227256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96244"/>
            <a:ext cx="2905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Let’s </a:t>
            </a:r>
            <a:r>
              <a:rPr lang="en-US" sz="2800" b="1"/>
              <a:t>generate PRS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104900" y="3324225"/>
            <a:ext cx="1600200" cy="676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" y="1571493"/>
            <a:ext cx="11117090" cy="379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5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29050" y="2447925"/>
                <a:ext cx="3331681" cy="2099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050" y="2447925"/>
                <a:ext cx="3331681" cy="2099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6534150" y="2983574"/>
            <a:ext cx="704850" cy="1028700"/>
          </a:xfrm>
          <a:prstGeom prst="ellipse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886576" y="2106410"/>
            <a:ext cx="581907" cy="877166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460770" y="2106410"/>
            <a:ext cx="522065" cy="2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829300" y="2983574"/>
            <a:ext cx="1133475" cy="1964400"/>
            <a:chOff x="2733675" y="2821649"/>
            <a:chExt cx="1133475" cy="1964400"/>
          </a:xfrm>
        </p:grpSpPr>
        <p:sp>
          <p:nvSpPr>
            <p:cNvPr id="6" name="Oval 5"/>
            <p:cNvSpPr/>
            <p:nvPr/>
          </p:nvSpPr>
          <p:spPr>
            <a:xfrm>
              <a:off x="2733675" y="2821649"/>
              <a:ext cx="704850" cy="1028700"/>
            </a:xfrm>
            <a:prstGeom prst="ellipse">
              <a:avLst/>
            </a:prstGeom>
            <a:noFill/>
            <a:ln w="254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 flipV="1">
              <a:off x="3162300" y="3850349"/>
              <a:ext cx="704850" cy="935700"/>
              <a:chOff x="3790951" y="1885950"/>
              <a:chExt cx="704850" cy="9357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3790951" y="1885950"/>
                <a:ext cx="352424" cy="935700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143375" y="1885950"/>
                <a:ext cx="352426" cy="1"/>
              </a:xfrm>
              <a:prstGeom prst="line">
                <a:avLst/>
              </a:prstGeom>
              <a:ln w="254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TextBox 22"/>
          <p:cNvSpPr txBox="1"/>
          <p:nvPr/>
        </p:nvSpPr>
        <p:spPr>
          <a:xfrm>
            <a:off x="914400" y="396244"/>
            <a:ext cx="2905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Let’s generate PRS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56622" y="1239100"/>
            <a:ext cx="34728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F0"/>
                </a:solidFill>
              </a:rPr>
              <a:t>weight</a:t>
            </a:r>
          </a:p>
          <a:p>
            <a:pPr algn="ctr"/>
            <a:r>
              <a:rPr lang="en-US" sz="3600" dirty="0">
                <a:solidFill>
                  <a:srgbClr val="00B0F0"/>
                </a:solidFill>
              </a:rPr>
              <a:t>GWAS summary statistics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58529" y="4425361"/>
            <a:ext cx="42021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C000"/>
                </a:solidFill>
              </a:rPr>
              <a:t># of effect allele at </a:t>
            </a:r>
            <a:r>
              <a:rPr lang="en-US" sz="2800" dirty="0" err="1">
                <a:solidFill>
                  <a:srgbClr val="FFC000"/>
                </a:solidFill>
              </a:rPr>
              <a:t>jth</a:t>
            </a:r>
            <a:r>
              <a:rPr lang="en-US" sz="2800" dirty="0">
                <a:solidFill>
                  <a:srgbClr val="FFC000"/>
                </a:solidFill>
              </a:rPr>
              <a:t> SNP.</a:t>
            </a:r>
          </a:p>
          <a:p>
            <a:pPr algn="ctr"/>
            <a:r>
              <a:rPr lang="en-US" sz="3600" dirty="0">
                <a:solidFill>
                  <a:srgbClr val="FFC000"/>
                </a:solidFill>
              </a:rPr>
              <a:t>Individual level genotypic data</a:t>
            </a:r>
          </a:p>
        </p:txBody>
      </p:sp>
    </p:spTree>
    <p:extLst>
      <p:ext uri="{BB962C8B-B14F-4D97-AF65-F5344CB8AC3E}">
        <p14:creationId xmlns:p14="http://schemas.microsoft.com/office/powerpoint/2010/main" val="308593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12" y="3291545"/>
            <a:ext cx="10576645" cy="28330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396244"/>
            <a:ext cx="6204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How to fetch GWAS summary statistics?</a:t>
            </a:r>
          </a:p>
        </p:txBody>
      </p:sp>
      <p:sp>
        <p:nvSpPr>
          <p:cNvPr id="6" name="Rectangle 5"/>
          <p:cNvSpPr/>
          <p:nvPr/>
        </p:nvSpPr>
        <p:spPr>
          <a:xfrm>
            <a:off x="896112" y="1115110"/>
            <a:ext cx="9817669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Height – GIANT consortium</a:t>
            </a:r>
          </a:p>
          <a:p>
            <a:r>
              <a:rPr lang="en-US" dirty="0">
                <a:hlinkClick r:id="rId3"/>
              </a:rPr>
              <a:t>https://portals.broadinstitute.org/collaboration/giant/index.php/GIANT_consortium_data_files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96112" y="1829485"/>
            <a:ext cx="8113776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Lipoprotein A – Burgess et al. 2018</a:t>
            </a:r>
          </a:p>
          <a:p>
            <a:r>
              <a:rPr lang="en-US" dirty="0">
                <a:hlinkClick r:id="rId4"/>
              </a:rPr>
              <a:t>https://jamanetwork.com/journals/jamacardiology/fullarticle/2685216</a:t>
            </a:r>
            <a:endParaRPr lang="en-US" dirty="0"/>
          </a:p>
          <a:p>
            <a:r>
              <a:rPr lang="en-US" dirty="0"/>
              <a:t>Supplementary file: </a:t>
            </a:r>
            <a:r>
              <a:rPr lang="en-US" dirty="0" err="1"/>
              <a:t>eTable</a:t>
            </a:r>
            <a:r>
              <a:rPr lang="en-US" dirty="0"/>
              <a:t> 3</a:t>
            </a:r>
          </a:p>
        </p:txBody>
      </p:sp>
      <p:sp>
        <p:nvSpPr>
          <p:cNvPr id="9" name="Rectangle 8"/>
          <p:cNvSpPr/>
          <p:nvPr/>
        </p:nvSpPr>
        <p:spPr>
          <a:xfrm>
            <a:off x="6648450" y="3291545"/>
            <a:ext cx="590550" cy="28330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85925" y="3291545"/>
            <a:ext cx="3048000" cy="28330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8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96244"/>
            <a:ext cx="8743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How to extract individual level genotypic (imputed) data?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1469352"/>
            <a:ext cx="98734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1. I recommend a Linux machine with sufficient cores and RAM.   -&gt; TSD, </a:t>
            </a:r>
            <a:r>
              <a:rPr lang="en-US" sz="2000"/>
              <a:t>HUNT cloud, or </a:t>
            </a:r>
            <a:r>
              <a:rPr lang="en-US" sz="2000" dirty="0">
                <a:hlinkClick r:id="rId2"/>
              </a:rPr>
              <a:t>NREC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914400" y="5223091"/>
            <a:ext cx="846898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3. You need genotypic (preferably imputed) data.</a:t>
            </a:r>
          </a:p>
          <a:p>
            <a:r>
              <a:rPr lang="en-US" dirty="0">
                <a:hlinkClick r:id="rId3"/>
              </a:rPr>
              <a:t>https://www.internationalgenome.org/category/vcf/</a:t>
            </a:r>
            <a:endParaRPr lang="en-US" dirty="0"/>
          </a:p>
          <a:p>
            <a:r>
              <a:rPr lang="en-US" dirty="0">
                <a:hlinkClick r:id="rId4"/>
              </a:rPr>
              <a:t>ftp://ftp.1000genomes.ebi.ac.uk/vol1/ftp/phase1/analysis_results/integrated_call_sets/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2295520"/>
            <a:ext cx="10001456" cy="26161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2. You need software </a:t>
            </a:r>
          </a:p>
          <a:p>
            <a:r>
              <a:rPr lang="en-US" sz="2000" dirty="0"/>
              <a:t>    plink: download the zip file, unzip it, and execute the plink.</a:t>
            </a:r>
          </a:p>
          <a:p>
            <a:r>
              <a:rPr lang="en-US" sz="2000" dirty="0"/>
              <a:t>                e.g., </a:t>
            </a:r>
            <a:r>
              <a:rPr lang="en-US" sz="2000" dirty="0" err="1"/>
              <a:t>wget</a:t>
            </a:r>
            <a:r>
              <a:rPr lang="en-US" sz="2000" dirty="0"/>
              <a:t> </a:t>
            </a:r>
            <a:r>
              <a:rPr lang="en-US" sz="2000" dirty="0">
                <a:hlinkClick r:id="rId5"/>
              </a:rPr>
              <a:t>http://s3.amazonaws.com/plink1-assets/plink_linux_x86_64_20201019.zip</a:t>
            </a:r>
            <a:endParaRPr lang="en-US" sz="2000" dirty="0"/>
          </a:p>
          <a:p>
            <a:r>
              <a:rPr lang="en-US" sz="2000" dirty="0"/>
              <a:t>	       unzip plink_linux_x86_64_20201019.zip</a:t>
            </a:r>
          </a:p>
          <a:p>
            <a:r>
              <a:rPr lang="en-US" sz="2000" dirty="0"/>
              <a:t>	       ./plink or /home/</a:t>
            </a:r>
            <a:r>
              <a:rPr lang="en-US" sz="2000" dirty="0" err="1"/>
              <a:t>ubuntu</a:t>
            </a:r>
            <a:r>
              <a:rPr lang="en-US" sz="2000" dirty="0"/>
              <a:t>/plink</a:t>
            </a:r>
          </a:p>
          <a:p>
            <a:endParaRPr lang="en-US" sz="2000" dirty="0"/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bcftools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sudo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apt-get install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bcftools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(bash command)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PreCise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: install r-base, download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PreCise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, and execute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PreCise.R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 file using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</a:rPr>
              <a:t>Rscript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116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396244"/>
            <a:ext cx="8743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How to extract individual level genotypic (imputed) data?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1224430"/>
            <a:ext cx="6946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When </a:t>
            </a:r>
            <a:r>
              <a:rPr lang="en-US" sz="2400" b="1" dirty="0" err="1"/>
              <a:t>xx.bim</a:t>
            </a:r>
            <a:r>
              <a:rPr lang="en-US" sz="2400" b="1" dirty="0"/>
              <a:t>, </a:t>
            </a:r>
            <a:r>
              <a:rPr lang="en-US" sz="2400" b="1" dirty="0" err="1"/>
              <a:t>xx.bed</a:t>
            </a:r>
            <a:r>
              <a:rPr lang="en-US" sz="2400" b="1" dirty="0"/>
              <a:t>, </a:t>
            </a:r>
            <a:r>
              <a:rPr lang="en-US" sz="2400" b="1" dirty="0" err="1"/>
              <a:t>xx.fam</a:t>
            </a:r>
            <a:r>
              <a:rPr lang="en-US" sz="2400" b="1" dirty="0"/>
              <a:t> files are given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plink</a:t>
            </a:r>
            <a:r>
              <a:rPr lang="en-US" sz="2400" dirty="0"/>
              <a:t> \</a:t>
            </a:r>
          </a:p>
          <a:p>
            <a:r>
              <a:rPr lang="en-US" sz="2400" dirty="0"/>
              <a:t>--</a:t>
            </a:r>
            <a:r>
              <a:rPr lang="en-US" sz="2400" dirty="0" err="1"/>
              <a:t>bfile</a:t>
            </a:r>
            <a:r>
              <a:rPr lang="en-US" sz="2400" dirty="0"/>
              <a:t> 22 \</a:t>
            </a:r>
          </a:p>
          <a:p>
            <a:r>
              <a:rPr lang="en-US" sz="2400" dirty="0"/>
              <a:t>--extract SNP_list.txt \</a:t>
            </a:r>
          </a:p>
          <a:p>
            <a:r>
              <a:rPr lang="en-US" sz="2400" dirty="0"/>
              <a:t>--recode --out 22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94111" y="2311173"/>
            <a:ext cx="1444640" cy="467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3404075" y="2000237"/>
            <a:ext cx="3549175" cy="310935"/>
          </a:xfrm>
          <a:custGeom>
            <a:avLst/>
            <a:gdLst>
              <a:gd name="connsiteX0" fmla="*/ 0 w 3267075"/>
              <a:gd name="connsiteY0" fmla="*/ 304812 h 304812"/>
              <a:gd name="connsiteX1" fmla="*/ 981075 w 3267075"/>
              <a:gd name="connsiteY1" fmla="*/ 12 h 304812"/>
              <a:gd name="connsiteX2" fmla="*/ 3267075 w 3267075"/>
              <a:gd name="connsiteY2" fmla="*/ 295287 h 30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7075" h="304812">
                <a:moveTo>
                  <a:pt x="0" y="304812"/>
                </a:moveTo>
                <a:cubicBezTo>
                  <a:pt x="218281" y="153205"/>
                  <a:pt x="436563" y="1599"/>
                  <a:pt x="981075" y="12"/>
                </a:cubicBezTo>
                <a:cubicBezTo>
                  <a:pt x="1525587" y="-1575"/>
                  <a:pt x="2396331" y="146856"/>
                  <a:pt x="3267075" y="29528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5889056">
            <a:off x="6915924" y="2168376"/>
            <a:ext cx="134251" cy="2733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175" y="1390058"/>
            <a:ext cx="1103842" cy="20016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131" y="3939230"/>
            <a:ext cx="8102376" cy="28222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3309" y="3939230"/>
            <a:ext cx="3473517" cy="212398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 rot="19094350">
            <a:off x="2931773" y="3321439"/>
            <a:ext cx="116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rs2401072</a:t>
            </a:r>
          </a:p>
        </p:txBody>
      </p:sp>
      <p:sp>
        <p:nvSpPr>
          <p:cNvPr id="21" name="TextBox 20"/>
          <p:cNvSpPr txBox="1"/>
          <p:nvPr/>
        </p:nvSpPr>
        <p:spPr>
          <a:xfrm rot="18908195">
            <a:off x="3512783" y="3305256"/>
            <a:ext cx="116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rs2051670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106068" y="3947388"/>
            <a:ext cx="410578" cy="280470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560129" y="3948957"/>
            <a:ext cx="410578" cy="2804708"/>
          </a:xfrm>
          <a:prstGeom prst="rect">
            <a:avLst/>
          </a:prstGeom>
          <a:noFill/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166464" y="3958902"/>
            <a:ext cx="807183" cy="18349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9158606" y="4120729"/>
            <a:ext cx="807183" cy="183492"/>
          </a:xfrm>
          <a:prstGeom prst="rect">
            <a:avLst/>
          </a:prstGeom>
          <a:noFill/>
          <a:ln w="222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9215" y="3473910"/>
            <a:ext cx="113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ped</a:t>
            </a:r>
            <a:r>
              <a:rPr lang="en-US" sz="2400" b="1" dirty="0"/>
              <a:t> file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461853" y="3473910"/>
            <a:ext cx="1511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map file</a:t>
            </a:r>
            <a:endParaRPr lang="en-US" sz="2400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688491"/>
              </p:ext>
            </p:extLst>
          </p:nvPr>
        </p:nvGraphicFramePr>
        <p:xfrm>
          <a:off x="10834257" y="6222492"/>
          <a:ext cx="1223963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5" imgW="1223640" imgH="524880" progId="Package">
                  <p:embed/>
                </p:oleObj>
              </mc:Choice>
              <mc:Fallback>
                <p:oleObj name="Packager Shell Object" showAsIcon="1" r:id="rId5" imgW="1223640" imgH="524880" progId="Package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34257" y="6222492"/>
                        <a:ext cx="1223963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479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396244"/>
            <a:ext cx="8743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How to extract individual level genotypic (imputed) data?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1271202"/>
            <a:ext cx="10769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 When xx.vcf files are given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bcftools</a:t>
            </a:r>
            <a:r>
              <a:rPr lang="en-US" sz="2400" dirty="0"/>
              <a:t> query \</a:t>
            </a:r>
          </a:p>
          <a:p>
            <a:r>
              <a:rPr lang="en-US" sz="2400" dirty="0"/>
              <a:t>-f '%CHROM\\_%POS[\\</a:t>
            </a:r>
            <a:r>
              <a:rPr lang="en-US" sz="2400" dirty="0" err="1"/>
              <a:t>t%SAMPLE</a:t>
            </a:r>
            <a:r>
              <a:rPr lang="en-US" sz="2400" dirty="0"/>
              <a:t>=%TGT]\\n' \</a:t>
            </a:r>
          </a:p>
          <a:p>
            <a:r>
              <a:rPr lang="en-US" sz="2400" dirty="0"/>
              <a:t>/home/</a:t>
            </a:r>
            <a:r>
              <a:rPr lang="en-US" sz="2400" dirty="0" err="1"/>
              <a:t>ubuntu</a:t>
            </a:r>
            <a:r>
              <a:rPr lang="en-US" sz="2400" dirty="0"/>
              <a:t>/GENESTAT/22.vcf.gz \</a:t>
            </a:r>
          </a:p>
          <a:p>
            <a:r>
              <a:rPr lang="en-US" sz="2400" dirty="0"/>
              <a:t>-R /home/</a:t>
            </a:r>
            <a:r>
              <a:rPr lang="en-US" sz="2400" dirty="0" err="1"/>
              <a:t>ubuntu</a:t>
            </a:r>
            <a:r>
              <a:rPr lang="en-US" sz="2400" dirty="0"/>
              <a:t>/GENESTAT/list22.txt &gt; /home/</a:t>
            </a:r>
            <a:r>
              <a:rPr lang="en-US" sz="2400" dirty="0" err="1"/>
              <a:t>ubuntu</a:t>
            </a:r>
            <a:r>
              <a:rPr lang="en-US" sz="2400" dirty="0"/>
              <a:t>/GENESTAT/data22.txt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8076" y="494405"/>
            <a:ext cx="2121543" cy="2197995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5847080" y="2080260"/>
            <a:ext cx="3086100" cy="698500"/>
          </a:xfrm>
          <a:custGeom>
            <a:avLst/>
            <a:gdLst>
              <a:gd name="connsiteX0" fmla="*/ 0 w 3086100"/>
              <a:gd name="connsiteY0" fmla="*/ 698500 h 698500"/>
              <a:gd name="connsiteX1" fmla="*/ 850900 w 3086100"/>
              <a:gd name="connsiteY1" fmla="*/ 292100 h 698500"/>
              <a:gd name="connsiteX2" fmla="*/ 2133600 w 3086100"/>
              <a:gd name="connsiteY2" fmla="*/ 292100 h 698500"/>
              <a:gd name="connsiteX3" fmla="*/ 3086100 w 3086100"/>
              <a:gd name="connsiteY3" fmla="*/ 0 h 698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6100" h="698500">
                <a:moveTo>
                  <a:pt x="0" y="698500"/>
                </a:moveTo>
                <a:cubicBezTo>
                  <a:pt x="247650" y="529166"/>
                  <a:pt x="495300" y="359833"/>
                  <a:pt x="850900" y="292100"/>
                </a:cubicBezTo>
                <a:cubicBezTo>
                  <a:pt x="1206500" y="224367"/>
                  <a:pt x="1761067" y="340783"/>
                  <a:pt x="2133600" y="292100"/>
                </a:cubicBezTo>
                <a:cubicBezTo>
                  <a:pt x="2506133" y="243417"/>
                  <a:pt x="2796116" y="121708"/>
                  <a:pt x="30861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3855419">
            <a:off x="8827933" y="1949339"/>
            <a:ext cx="136290" cy="2554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87780" y="2761687"/>
            <a:ext cx="4533900" cy="4675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91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16B823B6146B4F8B78C628B477206C" ma:contentTypeVersion="13" ma:contentTypeDescription="Create a new document." ma:contentTypeScope="" ma:versionID="5619f7c5fa1318da9942a4e204953ce5">
  <xsd:schema xmlns:xsd="http://www.w3.org/2001/XMLSchema" xmlns:xs="http://www.w3.org/2001/XMLSchema" xmlns:p="http://schemas.microsoft.com/office/2006/metadata/properties" xmlns:ns3="a09f062b-b5a1-4053-b85c-d6389447b2b5" xmlns:ns4="54ede5f2-1cae-4a5b-af5d-4b696e6b9345" targetNamespace="http://schemas.microsoft.com/office/2006/metadata/properties" ma:root="true" ma:fieldsID="079e0e6eb2efbe62a2924b375abbec6d" ns3:_="" ns4:_="">
    <xsd:import namespace="a09f062b-b5a1-4053-b85c-d6389447b2b5"/>
    <xsd:import namespace="54ede5f2-1cae-4a5b-af5d-4b696e6b93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f062b-b5a1-4053-b85c-d6389447b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ede5f2-1cae-4a5b-af5d-4b696e6b934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6B002B-39C8-413A-AFBB-C297BB0E9F5D}">
  <ds:schemaRefs>
    <ds:schemaRef ds:uri="http://purl.org/dc/terms/"/>
    <ds:schemaRef ds:uri="54ede5f2-1cae-4a5b-af5d-4b696e6b9345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a09f062b-b5a1-4053-b85c-d6389447b2b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385BA8-E95E-4D30-9474-7B6BC168E1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f062b-b5a1-4053-b85c-d6389447b2b5"/>
    <ds:schemaRef ds:uri="54ede5f2-1cae-4a5b-af5d-4b696e6b93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CA4C63-163B-4F3D-9FCC-DC4D8E61BB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Widescreen</PresentationFormat>
  <Paragraphs>67</Paragraphs>
  <Slides>13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Yunsung</dc:creator>
  <cp:lastModifiedBy>Lee, Yunsung</cp:lastModifiedBy>
  <cp:revision>122</cp:revision>
  <dcterms:created xsi:type="dcterms:W3CDTF">2020-11-27T07:56:54Z</dcterms:created>
  <dcterms:modified xsi:type="dcterms:W3CDTF">2022-05-24T06:29:22Z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0x0101006016B823B6146B4F8B78C628B477206C</vt:lpwstr>
  </property>
</Properties>
</file>