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0" r:id="rId5"/>
    <p:sldId id="283" r:id="rId6"/>
    <p:sldId id="298" r:id="rId7"/>
    <p:sldId id="299" r:id="rId8"/>
    <p:sldId id="312" r:id="rId9"/>
    <p:sldId id="300" r:id="rId10"/>
    <p:sldId id="315" r:id="rId11"/>
    <p:sldId id="280" r:id="rId12"/>
    <p:sldId id="285" r:id="rId13"/>
    <p:sldId id="286" r:id="rId14"/>
    <p:sldId id="316" r:id="rId15"/>
    <p:sldId id="318" r:id="rId16"/>
    <p:sldId id="317" r:id="rId17"/>
    <p:sldId id="304" r:id="rId18"/>
    <p:sldId id="305" r:id="rId19"/>
    <p:sldId id="306" r:id="rId20"/>
    <p:sldId id="307" r:id="rId21"/>
    <p:sldId id="308" r:id="rId22"/>
    <p:sldId id="309" r:id="rId23"/>
    <p:sldId id="310" r:id="rId24"/>
    <p:sldId id="311" r:id="rId25"/>
    <p:sldId id="319" r:id="rId26"/>
    <p:sldId id="320" r:id="rId27"/>
    <p:sldId id="32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D1AD7-02F5-48C3-8AFF-25D92F1CCDFD}" v="1" dt="2022-05-24T06:28:17.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837" autoAdjust="0"/>
  </p:normalViewPr>
  <p:slideViewPr>
    <p:cSldViewPr snapToGrid="0">
      <p:cViewPr varScale="1">
        <p:scale>
          <a:sx n="122" d="100"/>
          <a:sy n="122"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nsung Lee" userId="27a6417d-5116-4ad5-9dcf-dbd9a194fcca" providerId="ADAL" clId="{E2C13944-57CD-479D-B817-87E34D5F2D4B}"/>
    <pc:docChg chg="custSel addSld delSld modSld sldOrd">
      <pc:chgData name="Yunsung Lee" userId="27a6417d-5116-4ad5-9dcf-dbd9a194fcca" providerId="ADAL" clId="{E2C13944-57CD-479D-B817-87E34D5F2D4B}" dt="2020-05-24T08:51:34.837" v="209" actId="47"/>
      <pc:docMkLst>
        <pc:docMk/>
      </pc:docMkLst>
      <pc:sldChg chg="del">
        <pc:chgData name="Yunsung Lee" userId="27a6417d-5116-4ad5-9dcf-dbd9a194fcca" providerId="ADAL" clId="{E2C13944-57CD-479D-B817-87E34D5F2D4B}" dt="2020-05-24T08:45:05.584" v="4" actId="47"/>
        <pc:sldMkLst>
          <pc:docMk/>
          <pc:sldMk cId="846571154" sldId="256"/>
        </pc:sldMkLst>
      </pc:sldChg>
      <pc:sldChg chg="del">
        <pc:chgData name="Yunsung Lee" userId="27a6417d-5116-4ad5-9dcf-dbd9a194fcca" providerId="ADAL" clId="{E2C13944-57CD-479D-B817-87E34D5F2D4B}" dt="2020-05-24T08:45:05.584" v="4" actId="47"/>
        <pc:sldMkLst>
          <pc:docMk/>
          <pc:sldMk cId="744673652" sldId="257"/>
        </pc:sldMkLst>
      </pc:sldChg>
      <pc:sldChg chg="del">
        <pc:chgData name="Yunsung Lee" userId="27a6417d-5116-4ad5-9dcf-dbd9a194fcca" providerId="ADAL" clId="{E2C13944-57CD-479D-B817-87E34D5F2D4B}" dt="2020-05-24T08:45:05.584" v="4" actId="47"/>
        <pc:sldMkLst>
          <pc:docMk/>
          <pc:sldMk cId="1922399313" sldId="259"/>
        </pc:sldMkLst>
      </pc:sldChg>
      <pc:sldChg chg="del">
        <pc:chgData name="Yunsung Lee" userId="27a6417d-5116-4ad5-9dcf-dbd9a194fcca" providerId="ADAL" clId="{E2C13944-57CD-479D-B817-87E34D5F2D4B}" dt="2020-05-24T08:45:05.584" v="4" actId="47"/>
        <pc:sldMkLst>
          <pc:docMk/>
          <pc:sldMk cId="3062725883" sldId="262"/>
        </pc:sldMkLst>
      </pc:sldChg>
      <pc:sldChg chg="del">
        <pc:chgData name="Yunsung Lee" userId="27a6417d-5116-4ad5-9dcf-dbd9a194fcca" providerId="ADAL" clId="{E2C13944-57CD-479D-B817-87E34D5F2D4B}" dt="2020-05-24T08:45:05.584" v="4" actId="47"/>
        <pc:sldMkLst>
          <pc:docMk/>
          <pc:sldMk cId="443714282" sldId="263"/>
        </pc:sldMkLst>
      </pc:sldChg>
      <pc:sldChg chg="del">
        <pc:chgData name="Yunsung Lee" userId="27a6417d-5116-4ad5-9dcf-dbd9a194fcca" providerId="ADAL" clId="{E2C13944-57CD-479D-B817-87E34D5F2D4B}" dt="2020-05-24T08:45:05.584" v="4" actId="47"/>
        <pc:sldMkLst>
          <pc:docMk/>
          <pc:sldMk cId="1041912174" sldId="265"/>
        </pc:sldMkLst>
      </pc:sldChg>
      <pc:sldChg chg="del">
        <pc:chgData name="Yunsung Lee" userId="27a6417d-5116-4ad5-9dcf-dbd9a194fcca" providerId="ADAL" clId="{E2C13944-57CD-479D-B817-87E34D5F2D4B}" dt="2020-05-24T08:45:05.584" v="4" actId="47"/>
        <pc:sldMkLst>
          <pc:docMk/>
          <pc:sldMk cId="3662056145" sldId="266"/>
        </pc:sldMkLst>
      </pc:sldChg>
      <pc:sldChg chg="del">
        <pc:chgData name="Yunsung Lee" userId="27a6417d-5116-4ad5-9dcf-dbd9a194fcca" providerId="ADAL" clId="{E2C13944-57CD-479D-B817-87E34D5F2D4B}" dt="2020-05-24T08:45:05.584" v="4" actId="47"/>
        <pc:sldMkLst>
          <pc:docMk/>
          <pc:sldMk cId="688301390" sldId="267"/>
        </pc:sldMkLst>
      </pc:sldChg>
      <pc:sldChg chg="del">
        <pc:chgData name="Yunsung Lee" userId="27a6417d-5116-4ad5-9dcf-dbd9a194fcca" providerId="ADAL" clId="{E2C13944-57CD-479D-B817-87E34D5F2D4B}" dt="2020-05-24T08:45:05.584" v="4" actId="47"/>
        <pc:sldMkLst>
          <pc:docMk/>
          <pc:sldMk cId="3944563190" sldId="268"/>
        </pc:sldMkLst>
      </pc:sldChg>
      <pc:sldChg chg="del">
        <pc:chgData name="Yunsung Lee" userId="27a6417d-5116-4ad5-9dcf-dbd9a194fcca" providerId="ADAL" clId="{E2C13944-57CD-479D-B817-87E34D5F2D4B}" dt="2020-05-24T08:44:59.401" v="2" actId="47"/>
        <pc:sldMkLst>
          <pc:docMk/>
          <pc:sldMk cId="1345126254" sldId="271"/>
        </pc:sldMkLst>
      </pc:sldChg>
      <pc:sldChg chg="del">
        <pc:chgData name="Yunsung Lee" userId="27a6417d-5116-4ad5-9dcf-dbd9a194fcca" providerId="ADAL" clId="{E2C13944-57CD-479D-B817-87E34D5F2D4B}" dt="2020-05-24T08:45:05.584" v="4" actId="47"/>
        <pc:sldMkLst>
          <pc:docMk/>
          <pc:sldMk cId="1888445062" sldId="272"/>
        </pc:sldMkLst>
      </pc:sldChg>
      <pc:sldChg chg="del">
        <pc:chgData name="Yunsung Lee" userId="27a6417d-5116-4ad5-9dcf-dbd9a194fcca" providerId="ADAL" clId="{E2C13944-57CD-479D-B817-87E34D5F2D4B}" dt="2020-05-24T08:45:05.584" v="4" actId="47"/>
        <pc:sldMkLst>
          <pc:docMk/>
          <pc:sldMk cId="810498566" sldId="273"/>
        </pc:sldMkLst>
      </pc:sldChg>
      <pc:sldChg chg="del">
        <pc:chgData name="Yunsung Lee" userId="27a6417d-5116-4ad5-9dcf-dbd9a194fcca" providerId="ADAL" clId="{E2C13944-57CD-479D-B817-87E34D5F2D4B}" dt="2020-05-24T08:45:05.584" v="4" actId="47"/>
        <pc:sldMkLst>
          <pc:docMk/>
          <pc:sldMk cId="1875046078" sldId="274"/>
        </pc:sldMkLst>
      </pc:sldChg>
      <pc:sldChg chg="del">
        <pc:chgData name="Yunsung Lee" userId="27a6417d-5116-4ad5-9dcf-dbd9a194fcca" providerId="ADAL" clId="{E2C13944-57CD-479D-B817-87E34D5F2D4B}" dt="2020-05-24T08:45:05.584" v="4" actId="47"/>
        <pc:sldMkLst>
          <pc:docMk/>
          <pc:sldMk cId="1893985831" sldId="275"/>
        </pc:sldMkLst>
      </pc:sldChg>
      <pc:sldChg chg="del">
        <pc:chgData name="Yunsung Lee" userId="27a6417d-5116-4ad5-9dcf-dbd9a194fcca" providerId="ADAL" clId="{E2C13944-57CD-479D-B817-87E34D5F2D4B}" dt="2020-05-24T08:45:05.584" v="4" actId="47"/>
        <pc:sldMkLst>
          <pc:docMk/>
          <pc:sldMk cId="3431953628" sldId="276"/>
        </pc:sldMkLst>
      </pc:sldChg>
      <pc:sldChg chg="del">
        <pc:chgData name="Yunsung Lee" userId="27a6417d-5116-4ad5-9dcf-dbd9a194fcca" providerId="ADAL" clId="{E2C13944-57CD-479D-B817-87E34D5F2D4B}" dt="2020-05-24T08:45:05.584" v="4" actId="47"/>
        <pc:sldMkLst>
          <pc:docMk/>
          <pc:sldMk cId="3818600321" sldId="277"/>
        </pc:sldMkLst>
      </pc:sldChg>
      <pc:sldChg chg="del">
        <pc:chgData name="Yunsung Lee" userId="27a6417d-5116-4ad5-9dcf-dbd9a194fcca" providerId="ADAL" clId="{E2C13944-57CD-479D-B817-87E34D5F2D4B}" dt="2020-05-24T08:45:00.837" v="3" actId="47"/>
        <pc:sldMkLst>
          <pc:docMk/>
          <pc:sldMk cId="306138117" sldId="278"/>
        </pc:sldMkLst>
      </pc:sldChg>
      <pc:sldChg chg="del">
        <pc:chgData name="Yunsung Lee" userId="27a6417d-5116-4ad5-9dcf-dbd9a194fcca" providerId="ADAL" clId="{E2C13944-57CD-479D-B817-87E34D5F2D4B}" dt="2020-05-24T08:45:05.584" v="4" actId="47"/>
        <pc:sldMkLst>
          <pc:docMk/>
          <pc:sldMk cId="1259242007" sldId="279"/>
        </pc:sldMkLst>
      </pc:sldChg>
      <pc:sldChg chg="del">
        <pc:chgData name="Yunsung Lee" userId="27a6417d-5116-4ad5-9dcf-dbd9a194fcca" providerId="ADAL" clId="{E2C13944-57CD-479D-B817-87E34D5F2D4B}" dt="2020-05-24T08:45:05.584" v="4" actId="47"/>
        <pc:sldMkLst>
          <pc:docMk/>
          <pc:sldMk cId="2063359554" sldId="281"/>
        </pc:sldMkLst>
      </pc:sldChg>
      <pc:sldChg chg="del">
        <pc:chgData name="Yunsung Lee" userId="27a6417d-5116-4ad5-9dcf-dbd9a194fcca" providerId="ADAL" clId="{E2C13944-57CD-479D-B817-87E34D5F2D4B}" dt="2020-05-24T08:45:05.584" v="4" actId="47"/>
        <pc:sldMkLst>
          <pc:docMk/>
          <pc:sldMk cId="3930457349" sldId="282"/>
        </pc:sldMkLst>
      </pc:sldChg>
      <pc:sldChg chg="addSp delSp modSp mod">
        <pc:chgData name="Yunsung Lee" userId="27a6417d-5116-4ad5-9dcf-dbd9a194fcca" providerId="ADAL" clId="{E2C13944-57CD-479D-B817-87E34D5F2D4B}" dt="2020-05-24T08:46:44.700" v="53" actId="478"/>
        <pc:sldMkLst>
          <pc:docMk/>
          <pc:sldMk cId="2557019688" sldId="287"/>
        </pc:sldMkLst>
        <pc:spChg chg="del mod">
          <ac:chgData name="Yunsung Lee" userId="27a6417d-5116-4ad5-9dcf-dbd9a194fcca" providerId="ADAL" clId="{E2C13944-57CD-479D-B817-87E34D5F2D4B}" dt="2020-05-24T08:46:44.700" v="53" actId="478"/>
          <ac:spMkLst>
            <pc:docMk/>
            <pc:sldMk cId="2557019688" sldId="287"/>
            <ac:spMk id="5" creationId="{00000000-0000-0000-0000-000000000000}"/>
          </ac:spMkLst>
        </pc:spChg>
        <pc:picChg chg="add mod">
          <ac:chgData name="Yunsung Lee" userId="27a6417d-5116-4ad5-9dcf-dbd9a194fcca" providerId="ADAL" clId="{E2C13944-57CD-479D-B817-87E34D5F2D4B}" dt="2020-05-24T08:45:52.661" v="8" actId="14100"/>
          <ac:picMkLst>
            <pc:docMk/>
            <pc:sldMk cId="2557019688" sldId="287"/>
            <ac:picMk id="2" creationId="{57F41A9D-3D61-4CF5-B53D-D4B1410AAFD9}"/>
          </ac:picMkLst>
        </pc:picChg>
        <pc:picChg chg="del">
          <ac:chgData name="Yunsung Lee" userId="27a6417d-5116-4ad5-9dcf-dbd9a194fcca" providerId="ADAL" clId="{E2C13944-57CD-479D-B817-87E34D5F2D4B}" dt="2020-05-24T08:44:53.406" v="1" actId="478"/>
          <ac:picMkLst>
            <pc:docMk/>
            <pc:sldMk cId="2557019688" sldId="287"/>
            <ac:picMk id="4" creationId="{00000000-0000-0000-0000-000000000000}"/>
          </ac:picMkLst>
        </pc:picChg>
        <pc:picChg chg="del">
          <ac:chgData name="Yunsung Lee" userId="27a6417d-5116-4ad5-9dcf-dbd9a194fcca" providerId="ADAL" clId="{E2C13944-57CD-479D-B817-87E34D5F2D4B}" dt="2020-05-24T08:44:53.084" v="0" actId="478"/>
          <ac:picMkLst>
            <pc:docMk/>
            <pc:sldMk cId="2557019688" sldId="287"/>
            <ac:picMk id="6" creationId="{00000000-0000-0000-0000-000000000000}"/>
          </ac:picMkLst>
        </pc:picChg>
      </pc:sldChg>
      <pc:sldChg chg="addSp delSp modSp new mod ord">
        <pc:chgData name="Yunsung Lee" userId="27a6417d-5116-4ad5-9dcf-dbd9a194fcca" providerId="ADAL" clId="{E2C13944-57CD-479D-B817-87E34D5F2D4B}" dt="2020-05-24T08:46:41.088" v="52"/>
        <pc:sldMkLst>
          <pc:docMk/>
          <pc:sldMk cId="3039921391" sldId="288"/>
        </pc:sldMkLst>
        <pc:spChg chg="del">
          <ac:chgData name="Yunsung Lee" userId="27a6417d-5116-4ad5-9dcf-dbd9a194fcca" providerId="ADAL" clId="{E2C13944-57CD-479D-B817-87E34D5F2D4B}" dt="2020-05-24T08:46:15.436" v="34" actId="478"/>
          <ac:spMkLst>
            <pc:docMk/>
            <pc:sldMk cId="3039921391" sldId="288"/>
            <ac:spMk id="2" creationId="{B15A5B00-9DF1-42C2-835B-1BB9F0084D5E}"/>
          </ac:spMkLst>
        </pc:spChg>
        <pc:spChg chg="del">
          <ac:chgData name="Yunsung Lee" userId="27a6417d-5116-4ad5-9dcf-dbd9a194fcca" providerId="ADAL" clId="{E2C13944-57CD-479D-B817-87E34D5F2D4B}" dt="2020-05-24T08:46:15.436" v="34" actId="478"/>
          <ac:spMkLst>
            <pc:docMk/>
            <pc:sldMk cId="3039921391" sldId="288"/>
            <ac:spMk id="3" creationId="{716E0224-1945-4C9E-A492-7C56AEB5F7C2}"/>
          </ac:spMkLst>
        </pc:spChg>
        <pc:spChg chg="add del mod">
          <ac:chgData name="Yunsung Lee" userId="27a6417d-5116-4ad5-9dcf-dbd9a194fcca" providerId="ADAL" clId="{E2C13944-57CD-479D-B817-87E34D5F2D4B}" dt="2020-05-24T08:46:38.355" v="50"/>
          <ac:spMkLst>
            <pc:docMk/>
            <pc:sldMk cId="3039921391" sldId="288"/>
            <ac:spMk id="4" creationId="{4C964C1C-774A-4F0F-AC7A-5EEF88315BD7}"/>
          </ac:spMkLst>
        </pc:spChg>
        <pc:picChg chg="add mod">
          <ac:chgData name="Yunsung Lee" userId="27a6417d-5116-4ad5-9dcf-dbd9a194fcca" providerId="ADAL" clId="{E2C13944-57CD-479D-B817-87E34D5F2D4B}" dt="2020-05-24T08:46:32.823" v="37" actId="27614"/>
          <ac:picMkLst>
            <pc:docMk/>
            <pc:sldMk cId="3039921391" sldId="288"/>
            <ac:picMk id="6" creationId="{1DF23D31-ED0D-48E2-8C44-C96CF31B390A}"/>
          </ac:picMkLst>
        </pc:picChg>
      </pc:sldChg>
      <pc:sldChg chg="addSp delSp modSp new del mod">
        <pc:chgData name="Yunsung Lee" userId="27a6417d-5116-4ad5-9dcf-dbd9a194fcca" providerId="ADAL" clId="{E2C13944-57CD-479D-B817-87E34D5F2D4B}" dt="2020-05-24T08:51:34.837" v="209" actId="47"/>
        <pc:sldMkLst>
          <pc:docMk/>
          <pc:sldMk cId="4171147047" sldId="289"/>
        </pc:sldMkLst>
        <pc:spChg chg="del">
          <ac:chgData name="Yunsung Lee" userId="27a6417d-5116-4ad5-9dcf-dbd9a194fcca" providerId="ADAL" clId="{E2C13944-57CD-479D-B817-87E34D5F2D4B}" dt="2020-05-24T08:46:54.206" v="55" actId="478"/>
          <ac:spMkLst>
            <pc:docMk/>
            <pc:sldMk cId="4171147047" sldId="289"/>
            <ac:spMk id="2" creationId="{3D12BC18-5A92-476B-B1B1-C0AD393327A9}"/>
          </ac:spMkLst>
        </pc:spChg>
        <pc:spChg chg="del">
          <ac:chgData name="Yunsung Lee" userId="27a6417d-5116-4ad5-9dcf-dbd9a194fcca" providerId="ADAL" clId="{E2C13944-57CD-479D-B817-87E34D5F2D4B}" dt="2020-05-24T08:46:54.206" v="55" actId="478"/>
          <ac:spMkLst>
            <pc:docMk/>
            <pc:sldMk cId="4171147047" sldId="289"/>
            <ac:spMk id="3" creationId="{4A387304-CC92-4B8A-9332-923637F3E77E}"/>
          </ac:spMkLst>
        </pc:spChg>
        <pc:spChg chg="add mod">
          <ac:chgData name="Yunsung Lee" userId="27a6417d-5116-4ad5-9dcf-dbd9a194fcca" providerId="ADAL" clId="{E2C13944-57CD-479D-B817-87E34D5F2D4B}" dt="2020-05-24T08:48:55.217" v="188" actId="122"/>
          <ac:spMkLst>
            <pc:docMk/>
            <pc:sldMk cId="4171147047" sldId="289"/>
            <ac:spMk id="6" creationId="{43E4FA3C-F942-43A9-9559-8657BCA229FF}"/>
          </ac:spMkLst>
        </pc:spChg>
        <pc:picChg chg="add mod">
          <ac:chgData name="Yunsung Lee" userId="27a6417d-5116-4ad5-9dcf-dbd9a194fcca" providerId="ADAL" clId="{E2C13944-57CD-479D-B817-87E34D5F2D4B}" dt="2020-05-24T08:47:16.640" v="57" actId="27614"/>
          <ac:picMkLst>
            <pc:docMk/>
            <pc:sldMk cId="4171147047" sldId="289"/>
            <ac:picMk id="5" creationId="{21373AFE-2B60-49E6-A798-3C0DFDB88D51}"/>
          </ac:picMkLst>
        </pc:picChg>
      </pc:sldChg>
      <pc:sldChg chg="addSp delSp modSp new del mod">
        <pc:chgData name="Yunsung Lee" userId="27a6417d-5116-4ad5-9dcf-dbd9a194fcca" providerId="ADAL" clId="{E2C13944-57CD-479D-B817-87E34D5F2D4B}" dt="2020-05-24T08:51:34.837" v="209" actId="47"/>
        <pc:sldMkLst>
          <pc:docMk/>
          <pc:sldMk cId="3474000520" sldId="290"/>
        </pc:sldMkLst>
        <pc:spChg chg="del">
          <ac:chgData name="Yunsung Lee" userId="27a6417d-5116-4ad5-9dcf-dbd9a194fcca" providerId="ADAL" clId="{E2C13944-57CD-479D-B817-87E34D5F2D4B}" dt="2020-05-24T08:47:23.628" v="59" actId="478"/>
          <ac:spMkLst>
            <pc:docMk/>
            <pc:sldMk cId="3474000520" sldId="290"/>
            <ac:spMk id="2" creationId="{8E560043-2A25-48BA-BAC3-29A2AB8B3B7B}"/>
          </ac:spMkLst>
        </pc:spChg>
        <pc:spChg chg="del">
          <ac:chgData name="Yunsung Lee" userId="27a6417d-5116-4ad5-9dcf-dbd9a194fcca" providerId="ADAL" clId="{E2C13944-57CD-479D-B817-87E34D5F2D4B}" dt="2020-05-24T08:47:23.628" v="59" actId="478"/>
          <ac:spMkLst>
            <pc:docMk/>
            <pc:sldMk cId="3474000520" sldId="290"/>
            <ac:spMk id="3" creationId="{E0A2A728-7756-4F8A-98F8-C44C6835E57E}"/>
          </ac:spMkLst>
        </pc:spChg>
        <pc:spChg chg="add mod">
          <ac:chgData name="Yunsung Lee" userId="27a6417d-5116-4ad5-9dcf-dbd9a194fcca" providerId="ADAL" clId="{E2C13944-57CD-479D-B817-87E34D5F2D4B}" dt="2020-05-24T08:49:12.605" v="204" actId="20577"/>
          <ac:spMkLst>
            <pc:docMk/>
            <pc:sldMk cId="3474000520" sldId="290"/>
            <ac:spMk id="6" creationId="{0F26B48C-7CFC-437A-9262-812BADEE45D8}"/>
          </ac:spMkLst>
        </pc:spChg>
        <pc:picChg chg="add mod">
          <ac:chgData name="Yunsung Lee" userId="27a6417d-5116-4ad5-9dcf-dbd9a194fcca" providerId="ADAL" clId="{E2C13944-57CD-479D-B817-87E34D5F2D4B}" dt="2020-05-24T08:47:31.966" v="62" actId="962"/>
          <ac:picMkLst>
            <pc:docMk/>
            <pc:sldMk cId="3474000520" sldId="290"/>
            <ac:picMk id="5" creationId="{758FC1DD-BD04-4071-B15C-E262D64A2F41}"/>
          </ac:picMkLst>
        </pc:picChg>
      </pc:sldChg>
      <pc:sldChg chg="addSp delSp modSp new del mod">
        <pc:chgData name="Yunsung Lee" userId="27a6417d-5116-4ad5-9dcf-dbd9a194fcca" providerId="ADAL" clId="{E2C13944-57CD-479D-B817-87E34D5F2D4B}" dt="2020-05-24T08:51:34.837" v="209" actId="47"/>
        <pc:sldMkLst>
          <pc:docMk/>
          <pc:sldMk cId="3483289671" sldId="291"/>
        </pc:sldMkLst>
        <pc:spChg chg="del">
          <ac:chgData name="Yunsung Lee" userId="27a6417d-5116-4ad5-9dcf-dbd9a194fcca" providerId="ADAL" clId="{E2C13944-57CD-479D-B817-87E34D5F2D4B}" dt="2020-05-24T08:47:40.443" v="64" actId="478"/>
          <ac:spMkLst>
            <pc:docMk/>
            <pc:sldMk cId="3483289671" sldId="291"/>
            <ac:spMk id="2" creationId="{3C072124-1A73-4A87-9A95-5ADD9E4CE336}"/>
          </ac:spMkLst>
        </pc:spChg>
        <pc:spChg chg="del">
          <ac:chgData name="Yunsung Lee" userId="27a6417d-5116-4ad5-9dcf-dbd9a194fcca" providerId="ADAL" clId="{E2C13944-57CD-479D-B817-87E34D5F2D4B}" dt="2020-05-24T08:47:40.443" v="64" actId="478"/>
          <ac:spMkLst>
            <pc:docMk/>
            <pc:sldMk cId="3483289671" sldId="291"/>
            <ac:spMk id="3" creationId="{6F8519A4-9B39-4E18-A8E2-4DBEDFE43C04}"/>
          </ac:spMkLst>
        </pc:spChg>
        <pc:picChg chg="add del mod">
          <ac:chgData name="Yunsung Lee" userId="27a6417d-5116-4ad5-9dcf-dbd9a194fcca" providerId="ADAL" clId="{E2C13944-57CD-479D-B817-87E34D5F2D4B}" dt="2020-05-24T08:47:42.669" v="68" actId="478"/>
          <ac:picMkLst>
            <pc:docMk/>
            <pc:sldMk cId="3483289671" sldId="291"/>
            <ac:picMk id="5" creationId="{D178E44A-83FF-430B-93DB-DD2CCD93DC9E}"/>
          </ac:picMkLst>
        </pc:picChg>
        <pc:picChg chg="add mod">
          <ac:chgData name="Yunsung Lee" userId="27a6417d-5116-4ad5-9dcf-dbd9a194fcca" providerId="ADAL" clId="{E2C13944-57CD-479D-B817-87E34D5F2D4B}" dt="2020-05-24T08:48:04.738" v="70" actId="27614"/>
          <ac:picMkLst>
            <pc:docMk/>
            <pc:sldMk cId="3483289671" sldId="291"/>
            <ac:picMk id="7" creationId="{5FFF0669-BAA3-4A68-9D25-4822D2849F6C}"/>
          </ac:picMkLst>
        </pc:picChg>
      </pc:sldChg>
      <pc:sldChg chg="addSp delSp modSp new del mod">
        <pc:chgData name="Yunsung Lee" userId="27a6417d-5116-4ad5-9dcf-dbd9a194fcca" providerId="ADAL" clId="{E2C13944-57CD-479D-B817-87E34D5F2D4B}" dt="2020-05-24T08:51:34.837" v="209" actId="47"/>
        <pc:sldMkLst>
          <pc:docMk/>
          <pc:sldMk cId="1332704791" sldId="292"/>
        </pc:sldMkLst>
        <pc:spChg chg="del">
          <ac:chgData name="Yunsung Lee" userId="27a6417d-5116-4ad5-9dcf-dbd9a194fcca" providerId="ADAL" clId="{E2C13944-57CD-479D-B817-87E34D5F2D4B}" dt="2020-05-24T08:50:15.869" v="206" actId="478"/>
          <ac:spMkLst>
            <pc:docMk/>
            <pc:sldMk cId="1332704791" sldId="292"/>
            <ac:spMk id="2" creationId="{3BC57339-ED7A-4751-A01C-1AF8465F7255}"/>
          </ac:spMkLst>
        </pc:spChg>
        <pc:spChg chg="del">
          <ac:chgData name="Yunsung Lee" userId="27a6417d-5116-4ad5-9dcf-dbd9a194fcca" providerId="ADAL" clId="{E2C13944-57CD-479D-B817-87E34D5F2D4B}" dt="2020-05-24T08:50:15.869" v="206" actId="478"/>
          <ac:spMkLst>
            <pc:docMk/>
            <pc:sldMk cId="1332704791" sldId="292"/>
            <ac:spMk id="3" creationId="{AE0FC129-5540-4B80-A8D8-CE47C368FDFE}"/>
          </ac:spMkLst>
        </pc:spChg>
        <pc:picChg chg="add mod">
          <ac:chgData name="Yunsung Lee" userId="27a6417d-5116-4ad5-9dcf-dbd9a194fcca" providerId="ADAL" clId="{E2C13944-57CD-479D-B817-87E34D5F2D4B}" dt="2020-05-24T08:50:18.117" v="208" actId="27614"/>
          <ac:picMkLst>
            <pc:docMk/>
            <pc:sldMk cId="1332704791" sldId="292"/>
            <ac:picMk id="5" creationId="{7DB13D4A-0C27-40FD-B049-BB9DB7C80924}"/>
          </ac:picMkLst>
        </pc:picChg>
      </pc:sldChg>
    </pc:docChg>
  </pc:docChgLst>
  <pc:docChgLst>
    <pc:chgData name="Lee, Yunsung" userId="e02b2571-8240-4b10-a94c-3f8561d06786" providerId="ADAL" clId="{BF9D1AD7-02F5-48C3-8AFF-25D92F1CCDFD}"/>
    <pc:docChg chg="undo custSel modSld">
      <pc:chgData name="Lee, Yunsung" userId="e02b2571-8240-4b10-a94c-3f8561d06786" providerId="ADAL" clId="{BF9D1AD7-02F5-48C3-8AFF-25D92F1CCDFD}" dt="2022-05-24T06:28:17.513" v="3" actId="20577"/>
      <pc:docMkLst>
        <pc:docMk/>
      </pc:docMkLst>
      <pc:sldChg chg="modSp mod">
        <pc:chgData name="Lee, Yunsung" userId="e02b2571-8240-4b10-a94c-3f8561d06786" providerId="ADAL" clId="{BF9D1AD7-02F5-48C3-8AFF-25D92F1CCDFD}" dt="2022-05-24T06:28:17.513" v="3" actId="20577"/>
        <pc:sldMkLst>
          <pc:docMk/>
          <pc:sldMk cId="4101295849" sldId="321"/>
        </pc:sldMkLst>
        <pc:spChg chg="mod">
          <ac:chgData name="Lee, Yunsung" userId="e02b2571-8240-4b10-a94c-3f8561d06786" providerId="ADAL" clId="{BF9D1AD7-02F5-48C3-8AFF-25D92F1CCDFD}" dt="2022-05-24T06:28:17.513" v="3" actId="20577"/>
          <ac:spMkLst>
            <pc:docMk/>
            <pc:sldMk cId="4101295849" sldId="32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04CB4-7AF5-46EB-BCA7-A61C9F6D7496}"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7EEDC-D976-435D-905D-90D94020EA87}" type="slidenum">
              <a:rPr lang="en-US" smtClean="0"/>
              <a:t>‹#›</a:t>
            </a:fld>
            <a:endParaRPr lang="en-US"/>
          </a:p>
        </p:txBody>
      </p:sp>
    </p:spTree>
    <p:extLst>
      <p:ext uri="{BB962C8B-B14F-4D97-AF65-F5344CB8AC3E}">
        <p14:creationId xmlns:p14="http://schemas.microsoft.com/office/powerpoint/2010/main" val="105046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B81EA-611E-446B-9BF5-ACE9D208A71A}" type="slidenum">
              <a:rPr lang="en-US" smtClean="0"/>
              <a:t>3</a:t>
            </a:fld>
            <a:endParaRPr lang="en-US"/>
          </a:p>
        </p:txBody>
      </p:sp>
    </p:spTree>
    <p:extLst>
      <p:ext uri="{BB962C8B-B14F-4D97-AF65-F5344CB8AC3E}">
        <p14:creationId xmlns:p14="http://schemas.microsoft.com/office/powerpoint/2010/main" val="15453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DNAm</a:t>
            </a:r>
            <a:r>
              <a:rPr lang="en-US" baseline="0" dirty="0"/>
              <a:t> -&gt; Gene switches. 28 millions.</a:t>
            </a:r>
          </a:p>
          <a:p>
            <a:r>
              <a:rPr lang="en-US" baseline="0" dirty="0"/>
              <a:t>They turn on or off our genes according to age and life style</a:t>
            </a:r>
          </a:p>
        </p:txBody>
      </p:sp>
      <p:sp>
        <p:nvSpPr>
          <p:cNvPr id="4" name="Slide Number Placeholder 3"/>
          <p:cNvSpPr>
            <a:spLocks noGrp="1"/>
          </p:cNvSpPr>
          <p:nvPr>
            <p:ph type="sldNum" sz="quarter" idx="10"/>
          </p:nvPr>
        </p:nvSpPr>
        <p:spPr/>
        <p:txBody>
          <a:bodyPr/>
          <a:lstStyle/>
          <a:p>
            <a:fld id="{B8AB81EA-611E-446B-9BF5-ACE9D208A71A}" type="slidenum">
              <a:rPr lang="en-US" smtClean="0"/>
              <a:t>4</a:t>
            </a:fld>
            <a:endParaRPr lang="en-US"/>
          </a:p>
        </p:txBody>
      </p:sp>
    </p:spTree>
    <p:extLst>
      <p:ext uri="{BB962C8B-B14F-4D97-AF65-F5344CB8AC3E}">
        <p14:creationId xmlns:p14="http://schemas.microsoft.com/office/powerpoint/2010/main" val="316230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AB81EA-611E-446B-9BF5-ACE9D208A71A}" type="slidenum">
              <a:rPr lang="en-US" smtClean="0"/>
              <a:t>5</a:t>
            </a:fld>
            <a:endParaRPr lang="en-US"/>
          </a:p>
        </p:txBody>
      </p:sp>
    </p:spTree>
    <p:extLst>
      <p:ext uri="{BB962C8B-B14F-4D97-AF65-F5344CB8AC3E}">
        <p14:creationId xmlns:p14="http://schemas.microsoft.com/office/powerpoint/2010/main" val="255456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7EEDC-D976-435D-905D-90D94020EA87}" type="slidenum">
              <a:rPr lang="en-US" smtClean="0"/>
              <a:t>23</a:t>
            </a:fld>
            <a:endParaRPr lang="en-US"/>
          </a:p>
        </p:txBody>
      </p:sp>
    </p:spTree>
    <p:extLst>
      <p:ext uri="{BB962C8B-B14F-4D97-AF65-F5344CB8AC3E}">
        <p14:creationId xmlns:p14="http://schemas.microsoft.com/office/powerpoint/2010/main" val="32312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97063A-1F63-496E-A687-B5269E97769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1127156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7063A-1F63-496E-A687-B5269E97769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85947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7063A-1F63-496E-A687-B5269E97769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247167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97063A-1F63-496E-A687-B5269E97769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290322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97063A-1F63-496E-A687-B5269E977699}"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419392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97063A-1F63-496E-A687-B5269E977699}"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27900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97063A-1F63-496E-A687-B5269E977699}"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190485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97063A-1F63-496E-A687-B5269E977699}"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250206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7063A-1F63-496E-A687-B5269E977699}"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308535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7063A-1F63-496E-A687-B5269E977699}"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421271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97063A-1F63-496E-A687-B5269E977699}"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58BC5-C500-4AF1-B112-A1E6E1745C3E}" type="slidenum">
              <a:rPr lang="en-US" smtClean="0"/>
              <a:t>‹#›</a:t>
            </a:fld>
            <a:endParaRPr lang="en-US"/>
          </a:p>
        </p:txBody>
      </p:sp>
    </p:spTree>
    <p:extLst>
      <p:ext uri="{BB962C8B-B14F-4D97-AF65-F5344CB8AC3E}">
        <p14:creationId xmlns:p14="http://schemas.microsoft.com/office/powerpoint/2010/main" val="131419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7063A-1F63-496E-A687-B5269E977699}" type="datetimeFigureOut">
              <a:rPr lang="en-US" smtClean="0"/>
              <a:t>5/24/2022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58BC5-C500-4AF1-B112-A1E6E1745C3E}" type="slidenum">
              <a:rPr lang="en-US" smtClean="0"/>
              <a:t>‹#›</a:t>
            </a:fld>
            <a:endParaRPr lang="en-US"/>
          </a:p>
        </p:txBody>
      </p:sp>
    </p:spTree>
    <p:extLst>
      <p:ext uri="{BB962C8B-B14F-4D97-AF65-F5344CB8AC3E}">
        <p14:creationId xmlns:p14="http://schemas.microsoft.com/office/powerpoint/2010/main" val="3348422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0.png"/><Relationship Id="rId12" Type="http://schemas.openxmlformats.org/officeDocument/2006/relationships/image" Target="../media/image15.png"/><Relationship Id="rId2" Type="http://schemas.openxmlformats.org/officeDocument/2006/relationships/image" Target="../media/image11.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drive/folders/1MUddC8SBU4G8yH-ECDNqczkPIkkXY_1-?usp=sha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0.png"/><Relationship Id="rId12" Type="http://schemas.openxmlformats.org/officeDocument/2006/relationships/image" Target="../media/image15.png"/><Relationship Id="rId2" Type="http://schemas.openxmlformats.org/officeDocument/2006/relationships/image" Target="../media/image11.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9593" y="3551171"/>
            <a:ext cx="3964483" cy="1569660"/>
          </a:xfrm>
          <a:prstGeom prst="rect">
            <a:avLst/>
          </a:prstGeom>
          <a:noFill/>
        </p:spPr>
        <p:txBody>
          <a:bodyPr wrap="none" rtlCol="0">
            <a:spAutoFit/>
          </a:bodyPr>
          <a:lstStyle/>
          <a:p>
            <a:pPr algn="r"/>
            <a:r>
              <a:rPr lang="en-US" sz="3600" dirty="0"/>
              <a:t>Epigenetic clocks </a:t>
            </a:r>
            <a:endParaRPr lang="en-US" sz="2800" dirty="0"/>
          </a:p>
          <a:p>
            <a:pPr algn="r"/>
            <a:endParaRPr lang="en-US" sz="2000" dirty="0"/>
          </a:p>
          <a:p>
            <a:pPr algn="r"/>
            <a:r>
              <a:rPr lang="en-US" sz="2000" dirty="0"/>
              <a:t>Yunsung Lee</a:t>
            </a:r>
          </a:p>
          <a:p>
            <a:pPr algn="r"/>
            <a:r>
              <a:rPr lang="en-US" sz="2000" dirty="0"/>
              <a:t>Norwegian Institute of Public Health</a:t>
            </a:r>
          </a:p>
        </p:txBody>
      </p:sp>
      <p:cxnSp>
        <p:nvCxnSpPr>
          <p:cNvPr id="7" name="Straight Connector 6"/>
          <p:cNvCxnSpPr/>
          <p:nvPr/>
        </p:nvCxnSpPr>
        <p:spPr>
          <a:xfrm>
            <a:off x="551935" y="4226011"/>
            <a:ext cx="10742141" cy="82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5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0482" y="1312252"/>
            <a:ext cx="9486415" cy="4893539"/>
          </a:xfrm>
          <a:prstGeom prst="rect">
            <a:avLst/>
          </a:prstGeom>
        </p:spPr>
      </p:pic>
      <p:sp>
        <p:nvSpPr>
          <p:cNvPr id="5" name="Rectangle 4"/>
          <p:cNvSpPr/>
          <p:nvPr/>
        </p:nvSpPr>
        <p:spPr>
          <a:xfrm>
            <a:off x="2500604" y="1709007"/>
            <a:ext cx="1362269" cy="44967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43913" y="403651"/>
            <a:ext cx="4601388" cy="523220"/>
          </a:xfrm>
          <a:prstGeom prst="rect">
            <a:avLst/>
          </a:prstGeom>
          <a:noFill/>
        </p:spPr>
        <p:txBody>
          <a:bodyPr wrap="none" rtlCol="0">
            <a:spAutoFit/>
          </a:bodyPr>
          <a:lstStyle/>
          <a:p>
            <a:r>
              <a:rPr lang="en-US" sz="2800" dirty="0"/>
              <a:t>Usually in Supplementary Files</a:t>
            </a:r>
          </a:p>
        </p:txBody>
      </p:sp>
    </p:spTree>
    <p:extLst>
      <p:ext uri="{BB962C8B-B14F-4D97-AF65-F5344CB8AC3E}">
        <p14:creationId xmlns:p14="http://schemas.microsoft.com/office/powerpoint/2010/main" val="64372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1219" y="1837431"/>
            <a:ext cx="9310626" cy="3785652"/>
          </a:xfrm>
          <a:prstGeom prst="rect">
            <a:avLst/>
          </a:prstGeom>
          <a:noFill/>
        </p:spPr>
        <p:txBody>
          <a:bodyPr wrap="none" rtlCol="0">
            <a:spAutoFit/>
          </a:bodyPr>
          <a:lstStyle/>
          <a:p>
            <a:r>
              <a:rPr lang="en-US" sz="4400" dirty="0"/>
              <a:t>Let’s find Levine et al.’s </a:t>
            </a:r>
            <a:r>
              <a:rPr lang="en-US" sz="4400" dirty="0" err="1"/>
              <a:t>PhenoAge</a:t>
            </a:r>
            <a:r>
              <a:rPr lang="en-US" sz="4400" dirty="0"/>
              <a:t> clock.</a:t>
            </a:r>
          </a:p>
          <a:p>
            <a:pPr marL="457200" indent="-457200">
              <a:buFontTx/>
              <a:buChar char="-"/>
            </a:pPr>
            <a:r>
              <a:rPr lang="en-US" sz="3200" dirty="0"/>
              <a:t>Basically, google it.</a:t>
            </a:r>
          </a:p>
          <a:p>
            <a:endParaRPr lang="en-US" sz="4400" dirty="0"/>
          </a:p>
          <a:p>
            <a:r>
              <a:rPr lang="en-US" sz="4400" dirty="0"/>
              <a:t>Check out Horvath’s online calculator</a:t>
            </a:r>
          </a:p>
          <a:p>
            <a:r>
              <a:rPr lang="en-US" sz="3200" dirty="0"/>
              <a:t>-   Again, google it.</a:t>
            </a:r>
          </a:p>
          <a:p>
            <a:endParaRPr lang="en-US" sz="4400" dirty="0"/>
          </a:p>
        </p:txBody>
      </p:sp>
    </p:spTree>
    <p:extLst>
      <p:ext uri="{BB962C8B-B14F-4D97-AF65-F5344CB8AC3E}">
        <p14:creationId xmlns:p14="http://schemas.microsoft.com/office/powerpoint/2010/main" val="170422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563" y="2976117"/>
            <a:ext cx="9798965" cy="769441"/>
          </a:xfrm>
          <a:prstGeom prst="rect">
            <a:avLst/>
          </a:prstGeom>
          <a:noFill/>
        </p:spPr>
        <p:txBody>
          <a:bodyPr wrap="none" rtlCol="0">
            <a:spAutoFit/>
          </a:bodyPr>
          <a:lstStyle/>
          <a:p>
            <a:r>
              <a:rPr lang="en-US" sz="4400" dirty="0"/>
              <a:t>Then, how did researchers develop them?</a:t>
            </a:r>
          </a:p>
        </p:txBody>
      </p:sp>
    </p:spTree>
    <p:extLst>
      <p:ext uri="{BB962C8B-B14F-4D97-AF65-F5344CB8AC3E}">
        <p14:creationId xmlns:p14="http://schemas.microsoft.com/office/powerpoint/2010/main" val="74306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1243912" y="1184986"/>
            <a:ext cx="9944595" cy="5374434"/>
          </a:xfrm>
          <a:prstGeom prst="rect">
            <a:avLst/>
          </a:prstGeom>
        </p:spPr>
      </p:pic>
      <p:sp>
        <p:nvSpPr>
          <p:cNvPr id="5" name="TextBox 4"/>
          <p:cNvSpPr txBox="1"/>
          <p:nvPr/>
        </p:nvSpPr>
        <p:spPr>
          <a:xfrm>
            <a:off x="1243913" y="403651"/>
            <a:ext cx="5227200" cy="523220"/>
          </a:xfrm>
          <a:prstGeom prst="rect">
            <a:avLst/>
          </a:prstGeom>
          <a:noFill/>
        </p:spPr>
        <p:txBody>
          <a:bodyPr wrap="none" rtlCol="0">
            <a:spAutoFit/>
          </a:bodyPr>
          <a:lstStyle/>
          <a:p>
            <a:r>
              <a:rPr lang="en-US" sz="2800" dirty="0"/>
              <a:t>Snapshot of DNA methylation data</a:t>
            </a:r>
          </a:p>
        </p:txBody>
      </p:sp>
      <p:sp>
        <p:nvSpPr>
          <p:cNvPr id="6" name="Rectangle 5"/>
          <p:cNvSpPr/>
          <p:nvPr/>
        </p:nvSpPr>
        <p:spPr>
          <a:xfrm>
            <a:off x="1243912" y="1184986"/>
            <a:ext cx="3179596" cy="5374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3508" y="1184986"/>
            <a:ext cx="6605276" cy="5374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3773555" y="2619316"/>
                <a:ext cx="7617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773555" y="2619316"/>
                <a:ext cx="76174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94130" y="2622101"/>
                <a:ext cx="9258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1 </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394130" y="2622101"/>
                <a:ext cx="925894"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29260" y="2622101"/>
                <a:ext cx="9401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2 </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9260" y="2622101"/>
                <a:ext cx="940129"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64390" y="2622101"/>
                <a:ext cx="9401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3 </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064390" y="2622101"/>
                <a:ext cx="940129" cy="461665"/>
              </a:xfrm>
              <a:prstGeom prst="rect">
                <a:avLst/>
              </a:prstGeom>
              <a:blipFill>
                <a:blip r:embed="rId6"/>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899521" y="2622101"/>
                <a:ext cx="92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4 </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899521" y="2622101"/>
                <a:ext cx="929613" cy="461665"/>
              </a:xfrm>
              <a:prstGeom prst="rect">
                <a:avLst/>
              </a:prstGeom>
              <a:blipFill>
                <a:blip r:embed="rId7"/>
                <a:stretch>
                  <a:fillRect b="-17105"/>
                </a:stretch>
              </a:blipFill>
            </p:spPr>
            <p:txBody>
              <a:bodyPr/>
              <a:lstStyle/>
              <a:p>
                <a:r>
                  <a:rPr lang="en-US">
                    <a:noFill/>
                  </a:rPr>
                  <a:t> </a:t>
                </a:r>
              </a:p>
            </p:txBody>
          </p:sp>
        </mc:Fallback>
      </mc:AlternateContent>
      <p:sp>
        <p:nvSpPr>
          <p:cNvPr id="14" name="TextBox 13"/>
          <p:cNvSpPr txBox="1"/>
          <p:nvPr/>
        </p:nvSpPr>
        <p:spPr>
          <a:xfrm>
            <a:off x="5070498" y="2622101"/>
            <a:ext cx="338554" cy="461665"/>
          </a:xfrm>
          <a:prstGeom prst="rect">
            <a:avLst/>
          </a:prstGeom>
          <a:noFill/>
        </p:spPr>
        <p:txBody>
          <a:bodyPr wrap="none" rtlCol="0">
            <a:spAutoFit/>
          </a:bodyPr>
          <a:lstStyle/>
          <a:p>
            <a:r>
              <a:rPr lang="en-US" sz="2400" dirty="0"/>
              <a:t>+</a:t>
            </a:r>
          </a:p>
        </p:txBody>
      </p:sp>
      <p:sp>
        <p:nvSpPr>
          <p:cNvPr id="15" name="TextBox 14"/>
          <p:cNvSpPr txBox="1"/>
          <p:nvPr/>
        </p:nvSpPr>
        <p:spPr>
          <a:xfrm>
            <a:off x="5926406" y="2622101"/>
            <a:ext cx="338554" cy="461665"/>
          </a:xfrm>
          <a:prstGeom prst="rect">
            <a:avLst/>
          </a:prstGeom>
          <a:noFill/>
        </p:spPr>
        <p:txBody>
          <a:bodyPr wrap="none" rtlCol="0">
            <a:spAutoFit/>
          </a:bodyPr>
          <a:lstStyle/>
          <a:p>
            <a:r>
              <a:rPr lang="en-US" sz="2400" dirty="0"/>
              <a:t>+</a:t>
            </a:r>
          </a:p>
        </p:txBody>
      </p:sp>
      <p:sp>
        <p:nvSpPr>
          <p:cNvPr id="16" name="TextBox 15"/>
          <p:cNvSpPr txBox="1"/>
          <p:nvPr/>
        </p:nvSpPr>
        <p:spPr>
          <a:xfrm>
            <a:off x="6745827" y="2622101"/>
            <a:ext cx="338554" cy="461665"/>
          </a:xfrm>
          <a:prstGeom prst="rect">
            <a:avLst/>
          </a:prstGeom>
          <a:noFill/>
        </p:spPr>
        <p:txBody>
          <a:bodyPr wrap="none" rtlCol="0">
            <a:spAutoFit/>
          </a:bodyPr>
          <a:lstStyle/>
          <a:p>
            <a:r>
              <a:rPr lang="en-US" sz="2400" dirty="0"/>
              <a:t>+</a:t>
            </a:r>
          </a:p>
        </p:txBody>
      </p:sp>
      <p:sp>
        <p:nvSpPr>
          <p:cNvPr id="18" name="TextBox 17"/>
          <p:cNvSpPr txBox="1"/>
          <p:nvPr/>
        </p:nvSpPr>
        <p:spPr>
          <a:xfrm>
            <a:off x="7721097" y="2622101"/>
            <a:ext cx="3204723" cy="461665"/>
          </a:xfrm>
          <a:prstGeom prst="rect">
            <a:avLst/>
          </a:prstGeom>
          <a:noFill/>
        </p:spPr>
        <p:txBody>
          <a:bodyPr wrap="none" rtlCol="0">
            <a:spAutoFit/>
          </a:bodyPr>
          <a:lstStyle/>
          <a:p>
            <a:r>
              <a:rPr lang="en-US" sz="2400" dirty="0"/>
              <a:t>…     …     …      …     …    …</a:t>
            </a:r>
          </a:p>
        </p:txBody>
      </p:sp>
      <mc:AlternateContent xmlns:mc="http://schemas.openxmlformats.org/markup-compatibility/2006" xmlns:a14="http://schemas.microsoft.com/office/drawing/2010/main">
        <mc:Choice Requires="a14">
          <p:sp>
            <p:nvSpPr>
              <p:cNvPr id="19" name="TextBox 18"/>
              <p:cNvSpPr txBox="1"/>
              <p:nvPr/>
            </p:nvSpPr>
            <p:spPr>
              <a:xfrm>
                <a:off x="11030227" y="2622101"/>
                <a:ext cx="6122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0 </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030227" y="2622101"/>
                <a:ext cx="612284" cy="461665"/>
              </a:xfrm>
              <a:prstGeom prst="rect">
                <a:avLst/>
              </a:prstGeom>
              <a:blipFill>
                <a:blip r:embed="rId8"/>
                <a:stretch>
                  <a:fillRect l="-1980" b="-17105"/>
                </a:stretch>
              </a:blipFill>
            </p:spPr>
            <p:txBody>
              <a:bodyPr/>
              <a:lstStyle/>
              <a:p>
                <a:r>
                  <a:rPr lang="en-US">
                    <a:noFill/>
                  </a:rPr>
                  <a:t> </a:t>
                </a:r>
              </a:p>
            </p:txBody>
          </p:sp>
        </mc:Fallback>
      </mc:AlternateContent>
      <p:sp>
        <p:nvSpPr>
          <p:cNvPr id="20" name="TextBox 19"/>
          <p:cNvSpPr txBox="1"/>
          <p:nvPr/>
        </p:nvSpPr>
        <p:spPr>
          <a:xfrm>
            <a:off x="10875484" y="2622101"/>
            <a:ext cx="338554" cy="461665"/>
          </a:xfrm>
          <a:prstGeom prst="rect">
            <a:avLst/>
          </a:prstGeom>
          <a:noFill/>
        </p:spPr>
        <p:txBody>
          <a:bodyPr wrap="none" rtlCol="0">
            <a:spAutoFit/>
          </a:bodyPr>
          <a:lstStyle/>
          <a:p>
            <a:r>
              <a:rPr lang="en-US" sz="2400" dirty="0"/>
              <a:t>+</a:t>
            </a:r>
          </a:p>
        </p:txBody>
      </p:sp>
      <p:sp>
        <p:nvSpPr>
          <p:cNvPr id="3" name="Rectangle 2"/>
          <p:cNvSpPr/>
          <p:nvPr/>
        </p:nvSpPr>
        <p:spPr>
          <a:xfrm>
            <a:off x="1469292" y="4513450"/>
            <a:ext cx="2899307" cy="19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4780" y="2619316"/>
            <a:ext cx="1336456" cy="523220"/>
          </a:xfrm>
          <a:prstGeom prst="rect">
            <a:avLst/>
          </a:prstGeom>
          <a:noFill/>
        </p:spPr>
        <p:txBody>
          <a:bodyPr wrap="none" rtlCol="0">
            <a:spAutoFit/>
          </a:bodyPr>
          <a:lstStyle/>
          <a:p>
            <a:r>
              <a:rPr lang="en-US" sz="2800" dirty="0"/>
              <a:t>Training</a:t>
            </a:r>
          </a:p>
        </p:txBody>
      </p:sp>
      <p:sp>
        <p:nvSpPr>
          <p:cNvPr id="22" name="TextBox 21"/>
          <p:cNvSpPr txBox="1"/>
          <p:nvPr/>
        </p:nvSpPr>
        <p:spPr>
          <a:xfrm>
            <a:off x="293894" y="5241816"/>
            <a:ext cx="762645" cy="523220"/>
          </a:xfrm>
          <a:prstGeom prst="rect">
            <a:avLst/>
          </a:prstGeom>
          <a:noFill/>
        </p:spPr>
        <p:txBody>
          <a:bodyPr wrap="none" rtlCol="0">
            <a:spAutoFit/>
          </a:bodyPr>
          <a:lstStyle/>
          <a:p>
            <a:r>
              <a:rPr lang="en-US" sz="2800" dirty="0"/>
              <a:t>Test</a:t>
            </a:r>
          </a:p>
        </p:txBody>
      </p:sp>
      <mc:AlternateContent xmlns:mc="http://schemas.openxmlformats.org/markup-compatibility/2006" xmlns:a14="http://schemas.microsoft.com/office/drawing/2010/main">
        <mc:Choice Requires="a14">
          <p:sp>
            <p:nvSpPr>
              <p:cNvPr id="24" name="TextBox 23"/>
              <p:cNvSpPr txBox="1"/>
              <p:nvPr/>
            </p:nvSpPr>
            <p:spPr>
              <a:xfrm>
                <a:off x="3362056" y="5241816"/>
                <a:ext cx="967765" cy="471539"/>
              </a:xfrm>
              <a:prstGeom prst="rect">
                <a:avLst/>
              </a:prstGeom>
              <a:noFill/>
            </p:spPr>
            <p:txBody>
              <a:bodyPr wrap="none" rtlCol="0">
                <a:spAutoFit/>
              </a:bodyPr>
              <a:lstStyle/>
              <a:p>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oMath>
                </a14:m>
                <a:r>
                  <a:rPr lang="en-US" sz="2400" dirty="0"/>
                  <a:t> vs </a:t>
                </a:r>
                <a14:m>
                  <m:oMath xmlns:m="http://schemas.openxmlformats.org/officeDocument/2006/math">
                    <m:r>
                      <a:rPr lang="en-US" sz="2400" i="1">
                        <a:latin typeface="Cambria Math" panose="02040503050406030204" pitchFamily="18" charset="0"/>
                      </a:rPr>
                      <m:t>𝑌</m:t>
                    </m:r>
                  </m:oMath>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362056" y="5241816"/>
                <a:ext cx="967765" cy="471539"/>
              </a:xfrm>
              <a:prstGeom prst="rect">
                <a:avLst/>
              </a:prstGeom>
              <a:blipFill>
                <a:blip r:embed="rId9"/>
                <a:stretch>
                  <a:fillRect l="-1899"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648451" y="2619225"/>
                <a:ext cx="4060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𝜖</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1648451" y="2619225"/>
                <a:ext cx="406009" cy="461665"/>
              </a:xfrm>
              <a:prstGeom prst="rect">
                <a:avLst/>
              </a:prstGeom>
              <a:blipFill>
                <a:blip r:embed="rId10"/>
                <a:stretch>
                  <a:fillRect/>
                </a:stretch>
              </a:blipFill>
            </p:spPr>
            <p:txBody>
              <a:bodyPr/>
              <a:lstStyle/>
              <a:p>
                <a:r>
                  <a:rPr lang="en-US">
                    <a:noFill/>
                  </a:rPr>
                  <a:t> </a:t>
                </a:r>
              </a:p>
            </p:txBody>
          </p:sp>
        </mc:Fallback>
      </mc:AlternateContent>
      <p:sp>
        <p:nvSpPr>
          <p:cNvPr id="29" name="TextBox 28"/>
          <p:cNvSpPr txBox="1"/>
          <p:nvPr/>
        </p:nvSpPr>
        <p:spPr>
          <a:xfrm>
            <a:off x="11411591" y="2616349"/>
            <a:ext cx="338554" cy="461665"/>
          </a:xfrm>
          <a:prstGeom prst="rect">
            <a:avLst/>
          </a:prstGeom>
          <a:noFill/>
        </p:spPr>
        <p:txBody>
          <a:bodyPr wrap="none" rtlCol="0">
            <a:spAutoFit/>
          </a:bodyPr>
          <a:lstStyle/>
          <a:p>
            <a:r>
              <a:rPr lang="en-US" sz="2400" dirty="0"/>
              <a:t>+</a:t>
            </a:r>
          </a:p>
        </p:txBody>
      </p:sp>
      <p:grpSp>
        <p:nvGrpSpPr>
          <p:cNvPr id="10" name="Group 9"/>
          <p:cNvGrpSpPr/>
          <p:nvPr/>
        </p:nvGrpSpPr>
        <p:grpSpPr>
          <a:xfrm>
            <a:off x="3773555" y="3393612"/>
            <a:ext cx="7868954" cy="484455"/>
            <a:chOff x="3773555" y="3393612"/>
            <a:chExt cx="7868954" cy="484455"/>
          </a:xfrm>
        </p:grpSpPr>
        <mc:AlternateContent xmlns:mc="http://schemas.openxmlformats.org/markup-compatibility/2006" xmlns:a14="http://schemas.microsoft.com/office/drawing/2010/main">
          <mc:Choice Requires="a14">
            <p:sp>
              <p:nvSpPr>
                <p:cNvPr id="40" name="TextBox 39"/>
                <p:cNvSpPr txBox="1"/>
                <p:nvPr/>
              </p:nvSpPr>
              <p:spPr>
                <a:xfrm>
                  <a:off x="3773555" y="3393612"/>
                  <a:ext cx="761747" cy="471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r>
                          <a:rPr lang="en-US" sz="2400" b="0" i="1" smtClean="0">
                            <a:latin typeface="Cambria Math" panose="02040503050406030204" pitchFamily="18" charset="0"/>
                          </a:rPr>
                          <m:t>=</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73555" y="3393612"/>
                  <a:ext cx="761747" cy="471539"/>
                </a:xfrm>
                <a:prstGeom prst="rect">
                  <a:avLst/>
                </a:prstGeom>
                <a:blipFill>
                  <a:blip r:embed="rId11"/>
                  <a:stretch>
                    <a:fillRect t="-5195" r="-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394130" y="3396397"/>
                  <a:ext cx="925894"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1 </m:t>
                            </m:r>
                          </m:sub>
                        </m:sSub>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394130" y="3396397"/>
                  <a:ext cx="925894" cy="48167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29260" y="3396397"/>
                  <a:ext cx="940129"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2 </m:t>
                            </m:r>
                          </m:sub>
                        </m:sSub>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29260" y="3396397"/>
                  <a:ext cx="940129" cy="48167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064390" y="3396397"/>
                  <a:ext cx="940129"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3 </m:t>
                            </m:r>
                          </m:sub>
                        </m:sSub>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064390" y="3396397"/>
                  <a:ext cx="940129" cy="48167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899521" y="3396397"/>
                  <a:ext cx="929613"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4 </m:t>
                            </m:r>
                          </m:sub>
                        </m:sSub>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899521" y="3396397"/>
                  <a:ext cx="929613" cy="481670"/>
                </a:xfrm>
                <a:prstGeom prst="rect">
                  <a:avLst/>
                </a:prstGeom>
                <a:blipFill>
                  <a:blip r:embed="rId15"/>
                  <a:stretch>
                    <a:fillRect/>
                  </a:stretch>
                </a:blipFill>
              </p:spPr>
              <p:txBody>
                <a:bodyPr/>
                <a:lstStyle/>
                <a:p>
                  <a:r>
                    <a:rPr lang="en-US">
                      <a:noFill/>
                    </a:rPr>
                    <a:t> </a:t>
                  </a:r>
                </a:p>
              </p:txBody>
            </p:sp>
          </mc:Fallback>
        </mc:AlternateContent>
        <p:sp>
          <p:nvSpPr>
            <p:cNvPr id="45" name="TextBox 44"/>
            <p:cNvSpPr txBox="1"/>
            <p:nvPr/>
          </p:nvSpPr>
          <p:spPr>
            <a:xfrm>
              <a:off x="5070498" y="3396397"/>
              <a:ext cx="338554" cy="461665"/>
            </a:xfrm>
            <a:prstGeom prst="rect">
              <a:avLst/>
            </a:prstGeom>
            <a:noFill/>
          </p:spPr>
          <p:txBody>
            <a:bodyPr wrap="none" rtlCol="0">
              <a:spAutoFit/>
            </a:bodyPr>
            <a:lstStyle/>
            <a:p>
              <a:r>
                <a:rPr lang="en-US" sz="2400" dirty="0"/>
                <a:t>+</a:t>
              </a:r>
            </a:p>
          </p:txBody>
        </p:sp>
        <p:sp>
          <p:nvSpPr>
            <p:cNvPr id="46" name="TextBox 45"/>
            <p:cNvSpPr txBox="1"/>
            <p:nvPr/>
          </p:nvSpPr>
          <p:spPr>
            <a:xfrm>
              <a:off x="5926406" y="3396397"/>
              <a:ext cx="338554" cy="461665"/>
            </a:xfrm>
            <a:prstGeom prst="rect">
              <a:avLst/>
            </a:prstGeom>
            <a:noFill/>
          </p:spPr>
          <p:txBody>
            <a:bodyPr wrap="none" rtlCol="0">
              <a:spAutoFit/>
            </a:bodyPr>
            <a:lstStyle/>
            <a:p>
              <a:r>
                <a:rPr lang="en-US" sz="2400" dirty="0"/>
                <a:t>+</a:t>
              </a:r>
            </a:p>
          </p:txBody>
        </p:sp>
        <p:sp>
          <p:nvSpPr>
            <p:cNvPr id="47" name="TextBox 46"/>
            <p:cNvSpPr txBox="1"/>
            <p:nvPr/>
          </p:nvSpPr>
          <p:spPr>
            <a:xfrm>
              <a:off x="6745827" y="3396397"/>
              <a:ext cx="338554" cy="461665"/>
            </a:xfrm>
            <a:prstGeom prst="rect">
              <a:avLst/>
            </a:prstGeom>
            <a:noFill/>
          </p:spPr>
          <p:txBody>
            <a:bodyPr wrap="none" rtlCol="0">
              <a:spAutoFit/>
            </a:bodyPr>
            <a:lstStyle/>
            <a:p>
              <a:r>
                <a:rPr lang="en-US" sz="2400" dirty="0"/>
                <a:t>+</a:t>
              </a:r>
            </a:p>
          </p:txBody>
        </p:sp>
        <p:sp>
          <p:nvSpPr>
            <p:cNvPr id="48" name="TextBox 47"/>
            <p:cNvSpPr txBox="1"/>
            <p:nvPr/>
          </p:nvSpPr>
          <p:spPr>
            <a:xfrm>
              <a:off x="7721097" y="3396397"/>
              <a:ext cx="3204723" cy="461665"/>
            </a:xfrm>
            <a:prstGeom prst="rect">
              <a:avLst/>
            </a:prstGeom>
            <a:noFill/>
          </p:spPr>
          <p:txBody>
            <a:bodyPr wrap="none" rtlCol="0">
              <a:spAutoFit/>
            </a:bodyPr>
            <a:lstStyle/>
            <a:p>
              <a:r>
                <a:rPr lang="en-US" sz="2400" dirty="0"/>
                <a:t>…     …     …      …     …    …</a:t>
              </a:r>
            </a:p>
          </p:txBody>
        </p:sp>
        <mc:AlternateContent xmlns:mc="http://schemas.openxmlformats.org/markup-compatibility/2006" xmlns:a14="http://schemas.microsoft.com/office/drawing/2010/main">
          <mc:Choice Requires="a14">
            <p:sp>
              <p:nvSpPr>
                <p:cNvPr id="49" name="TextBox 48"/>
                <p:cNvSpPr txBox="1"/>
                <p:nvPr/>
              </p:nvSpPr>
              <p:spPr>
                <a:xfrm>
                  <a:off x="11030227" y="3396397"/>
                  <a:ext cx="612282"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0 </m:t>
                            </m:r>
                          </m:sub>
                        </m:sSub>
                      </m:oMath>
                    </m:oMathPara>
                  </a14:m>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030227" y="3396397"/>
                  <a:ext cx="612282" cy="481670"/>
                </a:xfrm>
                <a:prstGeom prst="rect">
                  <a:avLst/>
                </a:prstGeom>
                <a:blipFill>
                  <a:blip r:embed="rId16"/>
                  <a:stretch>
                    <a:fillRect/>
                  </a:stretch>
                </a:blipFill>
              </p:spPr>
              <p:txBody>
                <a:bodyPr/>
                <a:lstStyle/>
                <a:p>
                  <a:r>
                    <a:rPr lang="en-US">
                      <a:noFill/>
                    </a:rPr>
                    <a:t> </a:t>
                  </a:r>
                </a:p>
              </p:txBody>
            </p:sp>
          </mc:Fallback>
        </mc:AlternateContent>
        <p:sp>
          <p:nvSpPr>
            <p:cNvPr id="50" name="TextBox 49"/>
            <p:cNvSpPr txBox="1"/>
            <p:nvPr/>
          </p:nvSpPr>
          <p:spPr>
            <a:xfrm>
              <a:off x="10875484" y="3396397"/>
              <a:ext cx="338554" cy="461665"/>
            </a:xfrm>
            <a:prstGeom prst="rect">
              <a:avLst/>
            </a:prstGeom>
            <a:noFill/>
          </p:spPr>
          <p:txBody>
            <a:bodyPr wrap="none" rtlCol="0">
              <a:spAutoFit/>
            </a:bodyPr>
            <a:lstStyle/>
            <a:p>
              <a:r>
                <a:rPr lang="en-US" sz="2400" dirty="0"/>
                <a:t>+</a:t>
              </a:r>
            </a:p>
          </p:txBody>
        </p:sp>
      </p:grpSp>
      <p:sp>
        <p:nvSpPr>
          <p:cNvPr id="35" name="TextBox 34"/>
          <p:cNvSpPr txBox="1"/>
          <p:nvPr/>
        </p:nvSpPr>
        <p:spPr>
          <a:xfrm>
            <a:off x="3993578" y="1192233"/>
            <a:ext cx="422231" cy="228925"/>
          </a:xfrm>
          <a:prstGeom prst="rect">
            <a:avLst/>
          </a:prstGeom>
          <a:solidFill>
            <a:schemeClr val="bg1"/>
          </a:solidFill>
        </p:spPr>
        <p:txBody>
          <a:bodyPr wrap="none" rtlCol="0" anchor="ctr">
            <a:spAutoFit/>
          </a:bodyPr>
          <a:lstStyle/>
          <a:p>
            <a:r>
              <a:rPr lang="en-US" sz="1200" dirty="0">
                <a:solidFill>
                  <a:schemeClr val="bg1">
                    <a:lumMod val="75000"/>
                  </a:schemeClr>
                </a:solidFill>
              </a:rPr>
              <a:t>Age</a:t>
            </a:r>
          </a:p>
        </p:txBody>
      </p:sp>
    </p:spTree>
    <p:extLst>
      <p:ext uri="{BB962C8B-B14F-4D97-AF65-F5344CB8AC3E}">
        <p14:creationId xmlns:p14="http://schemas.microsoft.com/office/powerpoint/2010/main" val="366889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3913" y="403651"/>
            <a:ext cx="4055854" cy="523220"/>
          </a:xfrm>
          <a:prstGeom prst="rect">
            <a:avLst/>
          </a:prstGeom>
          <a:noFill/>
        </p:spPr>
        <p:txBody>
          <a:bodyPr wrap="none" rtlCol="0">
            <a:spAutoFit/>
          </a:bodyPr>
          <a:lstStyle/>
          <a:p>
            <a:r>
              <a:rPr lang="en-US" sz="2800" dirty="0"/>
              <a:t>A simple and easy solution</a:t>
            </a:r>
          </a:p>
        </p:txBody>
      </p:sp>
      <p:sp>
        <p:nvSpPr>
          <p:cNvPr id="5" name="TextBox 4"/>
          <p:cNvSpPr txBox="1"/>
          <p:nvPr/>
        </p:nvSpPr>
        <p:spPr>
          <a:xfrm>
            <a:off x="1240050" y="1210656"/>
            <a:ext cx="7625357" cy="400110"/>
          </a:xfrm>
          <a:prstGeom prst="rect">
            <a:avLst/>
          </a:prstGeom>
          <a:noFill/>
        </p:spPr>
        <p:txBody>
          <a:bodyPr wrap="none" rtlCol="0">
            <a:spAutoFit/>
          </a:bodyPr>
          <a:lstStyle/>
          <a:p>
            <a:r>
              <a:rPr lang="en-US" sz="2000" dirty="0"/>
              <a:t>Why don’t we regress the outcome (Y) on all predictors (X1  +  X2 +  .. )?</a:t>
            </a:r>
          </a:p>
        </p:txBody>
      </p:sp>
      <p:sp>
        <p:nvSpPr>
          <p:cNvPr id="8" name="TextBox 7"/>
          <p:cNvSpPr txBox="1"/>
          <p:nvPr/>
        </p:nvSpPr>
        <p:spPr>
          <a:xfrm>
            <a:off x="1240050" y="1918542"/>
            <a:ext cx="10004662" cy="4708981"/>
          </a:xfrm>
          <a:prstGeom prst="rect">
            <a:avLst/>
          </a:prstGeom>
          <a:noFill/>
        </p:spPr>
        <p:txBody>
          <a:bodyPr wrap="none" rtlCol="0">
            <a:spAutoFit/>
          </a:bodyPr>
          <a:lstStyle/>
          <a:p>
            <a:r>
              <a:rPr lang="en-US" sz="2000" dirty="0"/>
              <a:t>For example,</a:t>
            </a:r>
          </a:p>
          <a:p>
            <a:endParaRPr lang="en-US" sz="2000" dirty="0"/>
          </a:p>
          <a:p>
            <a:r>
              <a:rPr lang="en-US" sz="2000" dirty="0">
                <a:solidFill>
                  <a:srgbClr val="FFC000"/>
                </a:solidFill>
              </a:rPr>
              <a:t>Age</a:t>
            </a:r>
            <a:r>
              <a:rPr lang="en-US" sz="2000" dirty="0"/>
              <a:t> ← cg00000029  +  cg00000109  +  cg00000165  +  cg00000236  + </a:t>
            </a:r>
          </a:p>
          <a:p>
            <a:r>
              <a:rPr lang="en-US" sz="2000" dirty="0"/>
              <a:t>cg14817997  +  cg26928153  +  cg16269199  +  cg13869341  +  cg14008030  +  cg12045430  +  </a:t>
            </a:r>
          </a:p>
          <a:p>
            <a:r>
              <a:rPr lang="en-US" sz="2000" dirty="0"/>
              <a:t>cg20826792  +   cg20253340  +  cg02404219  +  cg21870274  +  cg03130891  +  cg04098293  +  </a:t>
            </a:r>
          </a:p>
          <a:p>
            <a:r>
              <a:rPr lang="en-US" sz="2000" dirty="0"/>
              <a:t>cg16382250  +  cg24335620  +  cg22463138  +   cg16162899  +  cg01803908  +   cg17149495  + </a:t>
            </a:r>
          </a:p>
          <a:p>
            <a:r>
              <a:rPr lang="en-US" sz="2000" dirty="0"/>
              <a:t>cg22802167  +  cg24669183  +  cg17308840  +  cg17866181</a:t>
            </a:r>
          </a:p>
          <a:p>
            <a:r>
              <a:rPr lang="en-US" sz="2000" dirty="0"/>
              <a:t> +  ……  + </a:t>
            </a:r>
          </a:p>
          <a:p>
            <a:r>
              <a:rPr lang="en-US" sz="2000" dirty="0"/>
              <a:t>cg25018832  + cg26679879 + cg22519184 + cg11894324 + cg24159721 + cg02288058 + </a:t>
            </a:r>
          </a:p>
          <a:p>
            <a:r>
              <a:rPr lang="en-US" sz="2000" dirty="0"/>
              <a:t>cg15174812 + cg12376350 + cg08477687 + cg00034556 + cg00645010 + cg15394630 + </a:t>
            </a:r>
          </a:p>
          <a:p>
            <a:r>
              <a:rPr lang="en-US" sz="2000" dirty="0"/>
              <a:t>cg05001044 + cg03344490 + cg17501828 + cg11330075 + cg23917638 + cg18024856 + </a:t>
            </a:r>
          </a:p>
          <a:p>
            <a:r>
              <a:rPr lang="en-US" sz="2000" dirty="0"/>
              <a:t>cg18761878 + cg27534567 + cg08858441 + cg03348902 + cg01070250 + cg21996134 + </a:t>
            </a:r>
          </a:p>
          <a:p>
            <a:r>
              <a:rPr lang="en-US" sz="2000" dirty="0"/>
              <a:t>cg07264491 + cg01577251 + cg13128577 + cg15560884 + cg10037654 + cg14057946 + </a:t>
            </a:r>
          </a:p>
          <a:p>
            <a:r>
              <a:rPr lang="en-US" sz="2000" dirty="0"/>
              <a:t>cg11422233 + cg16047670 + cg18263059 + cg01014490 + cg11731845 + cg04231937 + </a:t>
            </a:r>
          </a:p>
          <a:p>
            <a:r>
              <a:rPr lang="en-US" sz="2000" dirty="0"/>
              <a:t>cg04496485 + cg24063007 + cg11380914 + cg10692041 + cg23904010                           </a:t>
            </a:r>
          </a:p>
        </p:txBody>
      </p:sp>
    </p:spTree>
    <p:extLst>
      <p:ext uri="{BB962C8B-B14F-4D97-AF65-F5344CB8AC3E}">
        <p14:creationId xmlns:p14="http://schemas.microsoft.com/office/powerpoint/2010/main" val="202862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3913" y="403651"/>
            <a:ext cx="8410123" cy="523220"/>
          </a:xfrm>
          <a:prstGeom prst="rect">
            <a:avLst/>
          </a:prstGeom>
          <a:noFill/>
        </p:spPr>
        <p:txBody>
          <a:bodyPr wrap="none" rtlCol="0">
            <a:spAutoFit/>
          </a:bodyPr>
          <a:lstStyle/>
          <a:p>
            <a:r>
              <a:rPr lang="en-US" sz="2800" dirty="0"/>
              <a:t>No, we can’t </a:t>
            </a:r>
            <a:r>
              <a:rPr lang="en-US" sz="2000" dirty="0"/>
              <a:t>– because of the curse of dimensionality (too many columns)</a:t>
            </a:r>
          </a:p>
        </p:txBody>
      </p:sp>
      <p:sp>
        <p:nvSpPr>
          <p:cNvPr id="5" name="TextBox 4"/>
          <p:cNvSpPr txBox="1"/>
          <p:nvPr/>
        </p:nvSpPr>
        <p:spPr>
          <a:xfrm>
            <a:off x="1471352" y="128847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6364553" y="2718058"/>
                <a:ext cx="5166799" cy="3719352"/>
              </a:xfrm>
              <a:prstGeom prst="rect">
                <a:avLst/>
              </a:prstGeom>
              <a:noFill/>
            </p:spPr>
            <p:txBody>
              <a:bodyPr wrap="none" rtlCol="0">
                <a:spAutoFit/>
              </a:bodyPr>
              <a:lstStyle/>
              <a:p>
                <a:r>
                  <a:rPr lang="en-US" sz="2000" dirty="0"/>
                  <a:t>We cannot regress “Y” on “X1  +  X2  +  …  +  X8”</a:t>
                </a:r>
              </a:p>
              <a:p>
                <a:endParaRPr lang="en-US" sz="2000" dirty="0"/>
              </a:p>
              <a:p>
                <a:r>
                  <a:rPr lang="en-US" sz="2000" dirty="0"/>
                  <a:t>Because, we have more predictors (p = 8) than </a:t>
                </a:r>
              </a:p>
              <a:p>
                <a:r>
                  <a:rPr lang="en-US" sz="2000" dirty="0"/>
                  <a:t>sample size (n = 6).</a:t>
                </a:r>
              </a:p>
              <a:p>
                <a:endParaRPr lang="en-US" sz="2000" dirty="0"/>
              </a:p>
              <a:p>
                <a:r>
                  <a:rPr lang="en-US" sz="2000" dirty="0"/>
                  <a:t>In an ordinary linear regression,</a:t>
                </a:r>
              </a:p>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𝛽</m:t>
                          </m:r>
                        </m:e>
                      </m:acc>
                      <m:r>
                        <a:rPr lang="en-US" sz="2000" b="0" i="1" dirty="0" smtClean="0">
                          <a:latin typeface="Cambria Math" panose="02040503050406030204" pitchFamily="18" charset="0"/>
                        </a:rPr>
                        <m:t>=</m:t>
                      </m:r>
                      <m:r>
                        <a:rPr lang="en-US" sz="2000" b="0" i="1" smtClean="0">
                          <a:latin typeface="Cambria Math" panose="02040503050406030204" pitchFamily="18" charset="0"/>
                        </a:rPr>
                        <m:t> </m:t>
                      </m:r>
                      <m:r>
                        <a:rPr lang="en-US" sz="2000" b="0" i="1" smtClean="0">
                          <a:latin typeface="Cambria Math" panose="02040503050406030204" pitchFamily="18" charset="0"/>
                        </a:rPr>
                        <m:t>𝑎𝑟𝑔𝑚𝑖</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𝛽</m:t>
                          </m:r>
                        </m:sub>
                      </m:sSub>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𝑌</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rPr>
                                    <m:t>𝛽</m:t>
                                  </m:r>
                                </m:e>
                              </m:d>
                            </m:e>
                            <m:sup>
                              <m:r>
                                <a:rPr lang="en-US" sz="2000" b="0" i="1" smtClean="0">
                                  <a:latin typeface="Cambria Math" panose="02040503050406030204" pitchFamily="18" charset="0"/>
                                </a:rPr>
                                <m:t>2</m:t>
                              </m:r>
                            </m:sup>
                          </m:sSup>
                        </m:e>
                      </m:nary>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𝛽</m:t>
                          </m:r>
                        </m:e>
                      </m:acc>
                      <m:r>
                        <a:rPr lang="en-US" sz="2000" b="0" i="1" dirty="0" smtClean="0">
                          <a:latin typeface="Cambria Math" panose="02040503050406030204" pitchFamily="18" charset="0"/>
                        </a:rPr>
                        <m:t>=</m:t>
                      </m:r>
                      <m:sSup>
                        <m:sSupPr>
                          <m:ctrlPr>
                            <a:rPr lang="en-US" i="1" dirty="0" smtClean="0">
                              <a:solidFill>
                                <a:srgbClr val="00B0F0"/>
                              </a:solidFill>
                              <a:latin typeface="Cambria Math" panose="02040503050406030204" pitchFamily="18" charset="0"/>
                            </a:rPr>
                          </m:ctrlPr>
                        </m:sSupPr>
                        <m:e>
                          <m:d>
                            <m:dPr>
                              <m:ctrlPr>
                                <a:rPr lang="en-US" i="1" dirty="0">
                                  <a:solidFill>
                                    <a:srgbClr val="00B0F0"/>
                                  </a:solidFill>
                                  <a:latin typeface="Cambria Math" panose="02040503050406030204" pitchFamily="18" charset="0"/>
                                </a:rPr>
                              </m:ctrlPr>
                            </m:dPr>
                            <m:e>
                              <m:sSup>
                                <m:sSupPr>
                                  <m:ctrlPr>
                                    <a:rPr lang="en-US" i="1" dirty="0">
                                      <a:solidFill>
                                        <a:srgbClr val="00B0F0"/>
                                      </a:solidFill>
                                      <a:latin typeface="Cambria Math" panose="02040503050406030204" pitchFamily="18" charset="0"/>
                                    </a:rPr>
                                  </m:ctrlPr>
                                </m:sSupPr>
                                <m:e>
                                  <m:r>
                                    <a:rPr lang="en-US" i="1" dirty="0">
                                      <a:solidFill>
                                        <a:srgbClr val="00B0F0"/>
                                      </a:solidFill>
                                      <a:latin typeface="Cambria Math" panose="02040503050406030204" pitchFamily="18" charset="0"/>
                                    </a:rPr>
                                    <m:t>𝑋</m:t>
                                  </m:r>
                                </m:e>
                                <m:sup>
                                  <m:r>
                                    <a:rPr lang="en-US" i="1" dirty="0">
                                      <a:solidFill>
                                        <a:srgbClr val="00B0F0"/>
                                      </a:solidFill>
                                      <a:latin typeface="Cambria Math" panose="02040503050406030204" pitchFamily="18" charset="0"/>
                                    </a:rPr>
                                    <m:t>𝑇</m:t>
                                  </m:r>
                                </m:sup>
                              </m:sSup>
                              <m:r>
                                <a:rPr lang="en-US" i="1" dirty="0">
                                  <a:solidFill>
                                    <a:srgbClr val="00B0F0"/>
                                  </a:solidFill>
                                  <a:latin typeface="Cambria Math" panose="02040503050406030204" pitchFamily="18" charset="0"/>
                                </a:rPr>
                                <m:t>𝑋</m:t>
                              </m:r>
                            </m:e>
                          </m:d>
                        </m:e>
                        <m:sup>
                          <m:r>
                            <a:rPr lang="en-US" i="1" dirty="0">
                              <a:solidFill>
                                <a:srgbClr val="00B0F0"/>
                              </a:solidFill>
                              <a:latin typeface="Cambria Math" panose="02040503050406030204" pitchFamily="18" charset="0"/>
                            </a:rPr>
                            <m:t>−1</m:t>
                          </m:r>
                        </m:sup>
                      </m:sSup>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𝑋</m:t>
                          </m:r>
                        </m:e>
                        <m:sup>
                          <m:r>
                            <a:rPr lang="en-US" sz="2000" b="0" i="1" dirty="0" smtClean="0">
                              <a:latin typeface="Cambria Math" panose="02040503050406030204" pitchFamily="18" charset="0"/>
                            </a:rPr>
                            <m:t>𝑇</m:t>
                          </m:r>
                        </m:sup>
                      </m:sSup>
                      <m:r>
                        <a:rPr lang="en-US" sz="2000" b="0" i="1" dirty="0" smtClean="0">
                          <a:latin typeface="Cambria Math" panose="02040503050406030204" pitchFamily="18" charset="0"/>
                        </a:rPr>
                        <m:t>𝑌</m:t>
                      </m:r>
                    </m:oMath>
                  </m:oMathPara>
                </a14:m>
                <a:endParaRPr lang="en-US" sz="2000" b="0" dirty="0"/>
              </a:p>
              <a:p>
                <a:endParaRPr lang="en-US" sz="2000" dirty="0"/>
              </a:p>
              <a:p>
                <a:r>
                  <a:rPr lang="en-US" sz="2000" dirty="0"/>
                  <a:t>We cannot calculate </a:t>
                </a:r>
                <a14:m>
                  <m:oMath xmlns:m="http://schemas.openxmlformats.org/officeDocument/2006/math">
                    <m:sSup>
                      <m:sSupPr>
                        <m:ctrlPr>
                          <a:rPr lang="en-US" sz="2000" i="1" dirty="0">
                            <a:solidFill>
                              <a:srgbClr val="00B0F0"/>
                            </a:solidFill>
                            <a:latin typeface="Cambria Math" panose="02040503050406030204" pitchFamily="18" charset="0"/>
                          </a:rPr>
                        </m:ctrlPr>
                      </m:sSupPr>
                      <m:e>
                        <m:d>
                          <m:dPr>
                            <m:ctrlPr>
                              <a:rPr lang="en-US" sz="2000" i="1" dirty="0">
                                <a:solidFill>
                                  <a:srgbClr val="00B0F0"/>
                                </a:solidFill>
                                <a:latin typeface="Cambria Math" panose="02040503050406030204" pitchFamily="18" charset="0"/>
                              </a:rPr>
                            </m:ctrlPr>
                          </m:dPr>
                          <m:e>
                            <m:sSup>
                              <m:sSupPr>
                                <m:ctrlPr>
                                  <a:rPr lang="en-US" sz="2000" i="1" dirty="0">
                                    <a:solidFill>
                                      <a:srgbClr val="00B0F0"/>
                                    </a:solidFill>
                                    <a:latin typeface="Cambria Math" panose="02040503050406030204" pitchFamily="18" charset="0"/>
                                  </a:rPr>
                                </m:ctrlPr>
                              </m:sSupPr>
                              <m:e>
                                <m:r>
                                  <a:rPr lang="en-US" sz="2000" i="1" dirty="0">
                                    <a:solidFill>
                                      <a:srgbClr val="00B0F0"/>
                                    </a:solidFill>
                                    <a:latin typeface="Cambria Math" panose="02040503050406030204" pitchFamily="18" charset="0"/>
                                  </a:rPr>
                                  <m:t>𝑋</m:t>
                                </m:r>
                              </m:e>
                              <m:sup>
                                <m:r>
                                  <a:rPr lang="en-US" sz="2000" i="1" dirty="0">
                                    <a:solidFill>
                                      <a:srgbClr val="00B0F0"/>
                                    </a:solidFill>
                                    <a:latin typeface="Cambria Math" panose="02040503050406030204" pitchFamily="18" charset="0"/>
                                  </a:rPr>
                                  <m:t>𝑇</m:t>
                                </m:r>
                              </m:sup>
                            </m:sSup>
                            <m:r>
                              <a:rPr lang="en-US" sz="2000" i="1" dirty="0">
                                <a:solidFill>
                                  <a:srgbClr val="00B0F0"/>
                                </a:solidFill>
                                <a:latin typeface="Cambria Math" panose="02040503050406030204" pitchFamily="18" charset="0"/>
                              </a:rPr>
                              <m:t>𝑋</m:t>
                            </m:r>
                          </m:e>
                        </m:d>
                      </m:e>
                      <m:sup>
                        <m:r>
                          <a:rPr lang="en-US" sz="2000" i="1" dirty="0">
                            <a:solidFill>
                              <a:srgbClr val="00B0F0"/>
                            </a:solidFill>
                            <a:latin typeface="Cambria Math" panose="02040503050406030204" pitchFamily="18" charset="0"/>
                          </a:rPr>
                          <m:t>−1</m:t>
                        </m:r>
                      </m:sup>
                    </m:sSup>
                  </m:oMath>
                </a14:m>
                <a:r>
                  <a:rPr lang="en-US" sz="2000" dirty="0"/>
                  <a:t> due to …</a:t>
                </a:r>
              </a:p>
            </p:txBody>
          </p:sp>
        </mc:Choice>
        <mc:Fallback xmlns="">
          <p:sp>
            <p:nvSpPr>
              <p:cNvPr id="7" name="TextBox 6"/>
              <p:cNvSpPr txBox="1">
                <a:spLocks noRot="1" noChangeAspect="1" noMove="1" noResize="1" noEditPoints="1" noAdjustHandles="1" noChangeArrowheads="1" noChangeShapeType="1" noTextEdit="1"/>
              </p:cNvSpPr>
              <p:nvPr/>
            </p:nvSpPr>
            <p:spPr>
              <a:xfrm>
                <a:off x="6364553" y="2718058"/>
                <a:ext cx="5166799" cy="3719352"/>
              </a:xfrm>
              <a:prstGeom prst="rect">
                <a:avLst/>
              </a:prstGeom>
              <a:blipFill>
                <a:blip r:embed="rId2"/>
                <a:stretch>
                  <a:fillRect l="-1179" t="-984" r="-472" b="-2131"/>
                </a:stretch>
              </a:blipFill>
            </p:spPr>
            <p:txBody>
              <a:bodyPr/>
              <a:lstStyle/>
              <a:p>
                <a:r>
                  <a:rPr lang="en-US">
                    <a:noFill/>
                  </a:rPr>
                  <a:t> </a:t>
                </a:r>
              </a:p>
            </p:txBody>
          </p:sp>
        </mc:Fallback>
      </mc:AlternateContent>
      <p:grpSp>
        <p:nvGrpSpPr>
          <p:cNvPr id="11" name="Group 10"/>
          <p:cNvGrpSpPr/>
          <p:nvPr/>
        </p:nvGrpSpPr>
        <p:grpSpPr>
          <a:xfrm>
            <a:off x="1240050" y="1236692"/>
            <a:ext cx="9648825" cy="5195464"/>
            <a:chOff x="1240050" y="1236692"/>
            <a:chExt cx="9648825" cy="5195464"/>
          </a:xfrm>
        </p:grpSpPr>
        <p:pic>
          <p:nvPicPr>
            <p:cNvPr id="6" name="Picture 5"/>
            <p:cNvPicPr>
              <a:picLocks noChangeAspect="1"/>
            </p:cNvPicPr>
            <p:nvPr/>
          </p:nvPicPr>
          <p:blipFill>
            <a:blip r:embed="rId3"/>
            <a:stretch>
              <a:fillRect/>
            </a:stretch>
          </p:blipFill>
          <p:spPr>
            <a:xfrm>
              <a:off x="1240050" y="1236692"/>
              <a:ext cx="9648825" cy="1371600"/>
            </a:xfrm>
            <a:prstGeom prst="rect">
              <a:avLst/>
            </a:prstGeom>
          </p:spPr>
        </p:pic>
        <p:pic>
          <p:nvPicPr>
            <p:cNvPr id="9" name="Picture 8"/>
            <p:cNvPicPr>
              <a:picLocks noChangeAspect="1"/>
            </p:cNvPicPr>
            <p:nvPr/>
          </p:nvPicPr>
          <p:blipFill>
            <a:blip r:embed="rId4"/>
            <a:stretch>
              <a:fillRect/>
            </a:stretch>
          </p:blipFill>
          <p:spPr>
            <a:xfrm>
              <a:off x="1240050" y="2608292"/>
              <a:ext cx="5060997" cy="3823864"/>
            </a:xfrm>
            <a:prstGeom prst="rect">
              <a:avLst/>
            </a:prstGeom>
          </p:spPr>
        </p:pic>
      </p:grpSp>
    </p:spTree>
    <p:extLst>
      <p:ext uri="{BB962C8B-B14F-4D97-AF65-F5344CB8AC3E}">
        <p14:creationId xmlns:p14="http://schemas.microsoft.com/office/powerpoint/2010/main" val="325045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3913" y="403651"/>
            <a:ext cx="6101799" cy="800219"/>
          </a:xfrm>
          <a:prstGeom prst="rect">
            <a:avLst/>
          </a:prstGeom>
          <a:noFill/>
        </p:spPr>
        <p:txBody>
          <a:bodyPr wrap="none" rtlCol="0">
            <a:spAutoFit/>
          </a:bodyPr>
          <a:lstStyle/>
          <a:p>
            <a:r>
              <a:rPr lang="en-US" sz="2800" dirty="0"/>
              <a:t>ELASTIC NET REGRESSION</a:t>
            </a:r>
          </a:p>
          <a:p>
            <a:r>
              <a:rPr lang="en-US" dirty="0"/>
              <a:t>Dimension reduction, shrinkage, regularization, penalty term..</a:t>
            </a:r>
            <a:endParaRPr lang="en-US" sz="1400" dirty="0"/>
          </a:p>
        </p:txBody>
      </p:sp>
      <mc:AlternateContent xmlns:mc="http://schemas.openxmlformats.org/markup-compatibility/2006" xmlns:a14="http://schemas.microsoft.com/office/drawing/2010/main">
        <mc:Choice Requires="a14">
          <p:sp>
            <p:nvSpPr>
              <p:cNvPr id="5" name="Rectangle 4"/>
              <p:cNvSpPr/>
              <p:nvPr/>
            </p:nvSpPr>
            <p:spPr>
              <a:xfrm>
                <a:off x="1263982" y="1203870"/>
                <a:ext cx="619733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r>
                        <a:rPr lang="en-US" i="1" dirty="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𝑎𝑟𝑔𝑚𝑖</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𝛽</m:t>
                                  </m:r>
                                </m:e>
                              </m:d>
                            </m:e>
                            <m:sup>
                              <m:r>
                                <a:rPr lang="en-US" i="1">
                                  <a:latin typeface="Cambria Math" panose="02040503050406030204" pitchFamily="18" charset="0"/>
                                </a:rPr>
                                <m:t>2</m:t>
                              </m:r>
                            </m:sup>
                          </m:sSup>
                          <m:r>
                            <a:rPr lang="en-US" b="0" i="1" smtClean="0">
                              <a:latin typeface="Cambria Math" panose="02040503050406030204" pitchFamily="18" charset="0"/>
                            </a:rPr>
                            <m:t>+</m:t>
                          </m:r>
                          <m:r>
                            <m:rPr>
                              <m:brk m:alnAt="23"/>
                            </m:rPr>
                            <a:rPr lang="en-US" b="0" i="1" smtClean="0">
                              <a:solidFill>
                                <a:srgbClr val="00B0F0"/>
                              </a:solidFill>
                              <a:latin typeface="Cambria Math" panose="02040503050406030204" pitchFamily="18" charset="0"/>
                            </a:rPr>
                            <m:t>𝜆</m:t>
                          </m:r>
                          <m:d>
                            <m:dPr>
                              <m:begChr m:val="["/>
                              <m:endChr m:val="]"/>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(1−</m:t>
                              </m:r>
                              <m:r>
                                <a:rPr lang="en-US" b="0" i="1" smtClean="0">
                                  <a:solidFill>
                                    <a:srgbClr val="00B0F0"/>
                                  </a:solidFill>
                                  <a:latin typeface="Cambria Math" panose="02040503050406030204" pitchFamily="18" charset="0"/>
                                </a:rPr>
                                <m:t>𝛼</m:t>
                              </m:r>
                              <m:r>
                                <a:rPr lang="en-US" b="0" i="1" smtClean="0">
                                  <a:solidFill>
                                    <a:srgbClr val="00B0F0"/>
                                  </a:solidFill>
                                  <a:latin typeface="Cambria Math" panose="02040503050406030204" pitchFamily="18" charset="0"/>
                                </a:rPr>
                                <m:t>)</m:t>
                              </m:r>
                              <m:nary>
                                <m:naryPr>
                                  <m:chr m:val="∑"/>
                                  <m:ctrlPr>
                                    <a:rPr lang="en-US" i="1">
                                      <a:solidFill>
                                        <a:srgbClr val="00B0F0"/>
                                      </a:solidFill>
                                      <a:latin typeface="Cambria Math" panose="02040503050406030204" pitchFamily="18" charset="0"/>
                                    </a:rPr>
                                  </m:ctrlPr>
                                </m:naryPr>
                                <m:sub>
                                  <m:r>
                                    <m:rPr>
                                      <m:brk m:alnAt="23"/>
                                    </m:rPr>
                                    <a:rPr lang="en-US" i="1">
                                      <a:solidFill>
                                        <a:srgbClr val="00B0F0"/>
                                      </a:solidFill>
                                      <a:latin typeface="Cambria Math" panose="02040503050406030204" pitchFamily="18" charset="0"/>
                                    </a:rPr>
                                    <m:t>𝑗</m:t>
                                  </m:r>
                                  <m:r>
                                    <a:rPr lang="en-US" i="1">
                                      <a:solidFill>
                                        <a:srgbClr val="00B0F0"/>
                                      </a:solidFill>
                                      <a:latin typeface="Cambria Math" panose="02040503050406030204" pitchFamily="18" charset="0"/>
                                    </a:rPr>
                                    <m:t>=1</m:t>
                                  </m:r>
                                </m:sub>
                                <m:sup>
                                  <m:r>
                                    <a:rPr lang="en-US" i="1">
                                      <a:solidFill>
                                        <a:srgbClr val="00B0F0"/>
                                      </a:solidFill>
                                      <a:latin typeface="Cambria Math" panose="02040503050406030204" pitchFamily="18" charset="0"/>
                                    </a:rPr>
                                    <m:t>𝑝</m:t>
                                  </m:r>
                                </m:sup>
                                <m:e>
                                  <m:sSubSup>
                                    <m:sSubSupPr>
                                      <m:ctrlPr>
                                        <a:rPr lang="en-US" i="1">
                                          <a:solidFill>
                                            <a:srgbClr val="00B0F0"/>
                                          </a:solidFill>
                                          <a:latin typeface="Cambria Math" panose="02040503050406030204" pitchFamily="18" charset="0"/>
                                        </a:rPr>
                                      </m:ctrlPr>
                                    </m:sSubSupPr>
                                    <m:e>
                                      <m:r>
                                        <a:rPr lang="en-US" i="1">
                                          <a:solidFill>
                                            <a:srgbClr val="00B0F0"/>
                                          </a:solidFill>
                                          <a:latin typeface="Cambria Math" panose="02040503050406030204" pitchFamily="18" charset="0"/>
                                        </a:rPr>
                                        <m:t>𝛽</m:t>
                                      </m:r>
                                    </m:e>
                                    <m:sub>
                                      <m:r>
                                        <a:rPr lang="en-US" i="1">
                                          <a:solidFill>
                                            <a:srgbClr val="00B0F0"/>
                                          </a:solidFill>
                                          <a:latin typeface="Cambria Math" panose="02040503050406030204" pitchFamily="18" charset="0"/>
                                        </a:rPr>
                                        <m:t>𝑗</m:t>
                                      </m:r>
                                    </m:sub>
                                    <m:sup>
                                      <m:r>
                                        <a:rPr lang="en-US" i="1">
                                          <a:solidFill>
                                            <a:srgbClr val="00B0F0"/>
                                          </a:solidFill>
                                          <a:latin typeface="Cambria Math" panose="02040503050406030204" pitchFamily="18" charset="0"/>
                                        </a:rPr>
                                        <m:t>2</m:t>
                                      </m:r>
                                    </m:sup>
                                  </m:sSubSup>
                                </m:e>
                              </m:nary>
                              <m:r>
                                <a:rPr lang="en-US" b="0" i="1" smtClean="0">
                                  <a:solidFill>
                                    <a:srgbClr val="00B0F0"/>
                                  </a:solidFill>
                                  <a:latin typeface="Cambria Math" panose="02040503050406030204" pitchFamily="18" charset="0"/>
                                </a:rPr>
                                <m:t>+</m:t>
                              </m:r>
                              <m:r>
                                <a:rPr lang="en-US" b="0" i="1" smtClean="0">
                                  <a:solidFill>
                                    <a:srgbClr val="00B0F0"/>
                                  </a:solidFill>
                                  <a:latin typeface="Cambria Math" panose="02040503050406030204" pitchFamily="18" charset="0"/>
                                </a:rPr>
                                <m:t>𝛼</m:t>
                              </m:r>
                              <m:nary>
                                <m:naryPr>
                                  <m:chr m:val="∑"/>
                                  <m:ctrlPr>
                                    <a:rPr lang="en-US" i="1">
                                      <a:solidFill>
                                        <a:srgbClr val="00B0F0"/>
                                      </a:solidFill>
                                      <a:latin typeface="Cambria Math" panose="02040503050406030204" pitchFamily="18" charset="0"/>
                                    </a:rPr>
                                  </m:ctrlPr>
                                </m:naryPr>
                                <m:sub>
                                  <m:r>
                                    <m:rPr>
                                      <m:brk m:alnAt="23"/>
                                    </m:rPr>
                                    <a:rPr lang="en-US" i="1">
                                      <a:solidFill>
                                        <a:srgbClr val="00B0F0"/>
                                      </a:solidFill>
                                      <a:latin typeface="Cambria Math" panose="02040503050406030204" pitchFamily="18" charset="0"/>
                                    </a:rPr>
                                    <m:t>𝑗</m:t>
                                  </m:r>
                                  <m:r>
                                    <a:rPr lang="en-US" i="1">
                                      <a:solidFill>
                                        <a:srgbClr val="00B0F0"/>
                                      </a:solidFill>
                                      <a:latin typeface="Cambria Math" panose="02040503050406030204" pitchFamily="18" charset="0"/>
                                    </a:rPr>
                                    <m:t>=1</m:t>
                                  </m:r>
                                </m:sub>
                                <m:sup>
                                  <m:r>
                                    <a:rPr lang="en-US" i="1">
                                      <a:solidFill>
                                        <a:srgbClr val="00B0F0"/>
                                      </a:solidFill>
                                      <a:latin typeface="Cambria Math" panose="02040503050406030204" pitchFamily="18" charset="0"/>
                                    </a:rPr>
                                    <m:t>𝑝</m:t>
                                  </m:r>
                                </m:sup>
                                <m:e>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𝛽</m:t>
                                      </m:r>
                                    </m:e>
                                    <m:sub>
                                      <m:r>
                                        <a:rPr lang="en-US" i="1">
                                          <a:solidFill>
                                            <a:srgbClr val="00B0F0"/>
                                          </a:solidFill>
                                          <a:latin typeface="Cambria Math" panose="02040503050406030204" pitchFamily="18" charset="0"/>
                                        </a:rPr>
                                        <m:t>𝑗</m:t>
                                      </m:r>
                                    </m:sub>
                                  </m:sSub>
                                  <m:r>
                                    <a:rPr lang="en-US" i="1">
                                      <a:solidFill>
                                        <a:srgbClr val="00B0F0"/>
                                      </a:solidFill>
                                      <a:latin typeface="Cambria Math" panose="02040503050406030204" pitchFamily="18" charset="0"/>
                                    </a:rPr>
                                    <m:t>|</m:t>
                                  </m:r>
                                </m:e>
                              </m:nary>
                            </m:e>
                          </m:d>
                        </m:e>
                      </m:nary>
                    </m:oMath>
                  </m:oMathPara>
                </a14:m>
                <a:endParaRPr lang="en-US" i="1"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63982" y="1203870"/>
                <a:ext cx="6197338" cy="972702"/>
              </a:xfrm>
              <a:prstGeom prst="rect">
                <a:avLst/>
              </a:prstGeom>
              <a:blipFill>
                <a:blip r:embed="rId2"/>
                <a:stretch>
                  <a:fillRect/>
                </a:stretch>
              </a:blipFill>
            </p:spPr>
            <p:txBody>
              <a:bodyPr/>
              <a:lstStyle/>
              <a:p>
                <a:r>
                  <a:rPr lang="en-US">
                    <a:noFill/>
                  </a:rPr>
                  <a:t> </a:t>
                </a:r>
              </a:p>
            </p:txBody>
          </p:sp>
        </mc:Fallback>
      </mc:AlternateContent>
      <p:grpSp>
        <p:nvGrpSpPr>
          <p:cNvPr id="3" name="Group 2"/>
          <p:cNvGrpSpPr/>
          <p:nvPr/>
        </p:nvGrpSpPr>
        <p:grpSpPr>
          <a:xfrm>
            <a:off x="752206" y="2402465"/>
            <a:ext cx="10819182" cy="4048211"/>
            <a:chOff x="752206" y="2402465"/>
            <a:chExt cx="10819182" cy="4048211"/>
          </a:xfrm>
        </p:grpSpPr>
        <p:grpSp>
          <p:nvGrpSpPr>
            <p:cNvPr id="2" name="Group 1"/>
            <p:cNvGrpSpPr/>
            <p:nvPr/>
          </p:nvGrpSpPr>
          <p:grpSpPr>
            <a:xfrm>
              <a:off x="752206" y="2699792"/>
              <a:ext cx="10819182" cy="3636433"/>
              <a:chOff x="752206" y="2699792"/>
              <a:chExt cx="10819182" cy="3636433"/>
            </a:xfrm>
          </p:grpSpPr>
          <p:pic>
            <p:nvPicPr>
              <p:cNvPr id="11" name="Picture 10"/>
              <p:cNvPicPr>
                <a:picLocks noChangeAspect="1"/>
              </p:cNvPicPr>
              <p:nvPr/>
            </p:nvPicPr>
            <p:blipFill rotWithShape="1">
              <a:blip r:embed="rId3"/>
              <a:srcRect b="37947"/>
              <a:stretch/>
            </p:blipFill>
            <p:spPr>
              <a:xfrm>
                <a:off x="752206" y="2707946"/>
                <a:ext cx="10819182" cy="3628279"/>
              </a:xfrm>
              <a:prstGeom prst="rect">
                <a:avLst/>
              </a:prstGeom>
            </p:spPr>
          </p:pic>
          <p:sp>
            <p:nvSpPr>
              <p:cNvPr id="12" name="TextBox 11"/>
              <p:cNvSpPr txBox="1"/>
              <p:nvPr/>
            </p:nvSpPr>
            <p:spPr>
              <a:xfrm>
                <a:off x="3724874" y="2699792"/>
                <a:ext cx="422231" cy="276999"/>
              </a:xfrm>
              <a:prstGeom prst="rect">
                <a:avLst/>
              </a:prstGeom>
              <a:solidFill>
                <a:schemeClr val="bg1"/>
              </a:solidFill>
            </p:spPr>
            <p:txBody>
              <a:bodyPr wrap="none" rtlCol="0" anchor="ctr">
                <a:spAutoFit/>
              </a:bodyPr>
              <a:lstStyle/>
              <a:p>
                <a:r>
                  <a:rPr lang="en-US" sz="1200" dirty="0"/>
                  <a:t>Age</a:t>
                </a:r>
              </a:p>
            </p:txBody>
          </p:sp>
        </p:grpSp>
        <p:sp>
          <p:nvSpPr>
            <p:cNvPr id="35" name="Rectangle 34"/>
            <p:cNvSpPr/>
            <p:nvPr/>
          </p:nvSpPr>
          <p:spPr>
            <a:xfrm>
              <a:off x="5115791" y="2677631"/>
              <a:ext cx="906087" cy="377304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7773266" y="2677630"/>
              <a:ext cx="906087" cy="377304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9629775" y="2556355"/>
              <a:ext cx="343364" cy="369332"/>
            </a:xfrm>
            <a:prstGeom prst="rect">
              <a:avLst/>
            </a:prstGeom>
            <a:noFill/>
          </p:spPr>
          <p:txBody>
            <a:bodyPr wrap="none" rtlCol="0">
              <a:spAutoFit/>
            </a:bodyPr>
            <a:lstStyle/>
            <a:p>
              <a:r>
                <a:rPr lang="en-US" dirty="0"/>
                <a:t>…</a:t>
              </a:r>
            </a:p>
          </p:txBody>
        </p:sp>
        <p:sp>
          <p:nvSpPr>
            <p:cNvPr id="39" name="TextBox 38"/>
            <p:cNvSpPr txBox="1"/>
            <p:nvPr/>
          </p:nvSpPr>
          <p:spPr>
            <a:xfrm>
              <a:off x="5301773" y="2402466"/>
              <a:ext cx="534121" cy="307777"/>
            </a:xfrm>
            <a:prstGeom prst="rect">
              <a:avLst/>
            </a:prstGeom>
            <a:noFill/>
          </p:spPr>
          <p:txBody>
            <a:bodyPr wrap="none" rtlCol="0">
              <a:spAutoFit/>
            </a:bodyPr>
            <a:lstStyle/>
            <a:p>
              <a:r>
                <a:rPr lang="en-US" sz="1400" dirty="0">
                  <a:solidFill>
                    <a:srgbClr val="00B0F0"/>
                  </a:solidFill>
                </a:rPr>
                <a:t>Pick!</a:t>
              </a:r>
            </a:p>
          </p:txBody>
        </p:sp>
        <p:sp>
          <p:nvSpPr>
            <p:cNvPr id="40" name="TextBox 39"/>
            <p:cNvSpPr txBox="1"/>
            <p:nvPr/>
          </p:nvSpPr>
          <p:spPr>
            <a:xfrm>
              <a:off x="7959250" y="2402465"/>
              <a:ext cx="534121" cy="307777"/>
            </a:xfrm>
            <a:prstGeom prst="rect">
              <a:avLst/>
            </a:prstGeom>
            <a:noFill/>
          </p:spPr>
          <p:txBody>
            <a:bodyPr wrap="none" rtlCol="0">
              <a:spAutoFit/>
            </a:bodyPr>
            <a:lstStyle/>
            <a:p>
              <a:r>
                <a:rPr lang="en-US" sz="1400" dirty="0">
                  <a:solidFill>
                    <a:srgbClr val="00B0F0"/>
                  </a:solidFill>
                </a:rPr>
                <a:t>Pick!</a:t>
              </a:r>
            </a:p>
          </p:txBody>
        </p:sp>
      </p:grpSp>
    </p:spTree>
    <p:extLst>
      <p:ext uri="{BB962C8B-B14F-4D97-AF65-F5344CB8AC3E}">
        <p14:creationId xmlns:p14="http://schemas.microsoft.com/office/powerpoint/2010/main" val="1059574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243913" y="403651"/>
                <a:ext cx="5454122" cy="523220"/>
              </a:xfrm>
              <a:prstGeom prst="rect">
                <a:avLst/>
              </a:prstGeom>
              <a:noFill/>
            </p:spPr>
            <p:txBody>
              <a:bodyPr wrap="none" rtlCol="0">
                <a:spAutoFit/>
              </a:bodyPr>
              <a:lstStyle/>
              <a:p>
                <a:r>
                  <a:rPr lang="en-US" sz="2800" dirty="0"/>
                  <a:t>Then, how do we determine </a:t>
                </a:r>
                <a14:m>
                  <m:oMath xmlns:m="http://schemas.openxmlformats.org/officeDocument/2006/math">
                    <m:r>
                      <m:rPr>
                        <m:brk m:alnAt="23"/>
                      </m:rPr>
                      <a:rPr lang="en-US" sz="2800" i="1">
                        <a:solidFill>
                          <a:srgbClr val="00B0F0"/>
                        </a:solidFill>
                        <a:latin typeface="Cambria Math" panose="02040503050406030204" pitchFamily="18" charset="0"/>
                      </a:rPr>
                      <m:t>𝜆</m:t>
                    </m:r>
                  </m:oMath>
                </a14:m>
                <a:r>
                  <a:rPr lang="en-US" sz="2800" dirty="0"/>
                  <a:t> or </a:t>
                </a:r>
                <a14:m>
                  <m:oMath xmlns:m="http://schemas.openxmlformats.org/officeDocument/2006/math">
                    <m:r>
                      <a:rPr lang="en-US" sz="2800" b="0" i="1" smtClean="0">
                        <a:solidFill>
                          <a:srgbClr val="00B0F0"/>
                        </a:solidFill>
                        <a:latin typeface="Cambria Math" panose="02040503050406030204" pitchFamily="18" charset="0"/>
                      </a:rPr>
                      <m:t>𝛼</m:t>
                    </m:r>
                  </m:oMath>
                </a14:m>
                <a:r>
                  <a:rPr lang="en-US" sz="28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1243913" y="403651"/>
                <a:ext cx="5454122" cy="523220"/>
              </a:xfrm>
              <a:prstGeom prst="rect">
                <a:avLst/>
              </a:prstGeom>
              <a:blipFill>
                <a:blip r:embed="rId2"/>
                <a:stretch>
                  <a:fillRect l="-2235" t="-10465" r="-1117" b="-32558"/>
                </a:stretch>
              </a:blipFill>
            </p:spPr>
            <p:txBody>
              <a:bodyPr/>
              <a:lstStyle/>
              <a:p>
                <a:r>
                  <a:rPr lang="en-US">
                    <a:noFill/>
                  </a:rPr>
                  <a:t> </a:t>
                </a:r>
              </a:p>
            </p:txBody>
          </p:sp>
        </mc:Fallback>
      </mc:AlternateContent>
      <p:sp>
        <p:nvSpPr>
          <p:cNvPr id="37" name="TextBox 36"/>
          <p:cNvSpPr txBox="1"/>
          <p:nvPr/>
        </p:nvSpPr>
        <p:spPr>
          <a:xfrm>
            <a:off x="9629775" y="2556355"/>
            <a:ext cx="343364" cy="369332"/>
          </a:xfrm>
          <a:prstGeom prst="rect">
            <a:avLst/>
          </a:prstGeom>
          <a:noFill/>
        </p:spPr>
        <p:txBody>
          <a:bodyPr wrap="none" rtlCol="0">
            <a:spAutoFit/>
          </a:bodyPr>
          <a:lstStyle/>
          <a:p>
            <a:r>
              <a:rPr lang="en-US" dirty="0"/>
              <a:t>…</a:t>
            </a:r>
          </a:p>
        </p:txBody>
      </p:sp>
      <p:sp>
        <p:nvSpPr>
          <p:cNvPr id="38" name="TextBox 37"/>
          <p:cNvSpPr txBox="1"/>
          <p:nvPr/>
        </p:nvSpPr>
        <p:spPr>
          <a:xfrm>
            <a:off x="9622416" y="6151559"/>
            <a:ext cx="343364"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10" name="Rectangle 9"/>
              <p:cNvSpPr/>
              <p:nvPr/>
            </p:nvSpPr>
            <p:spPr>
              <a:xfrm>
                <a:off x="1263982" y="1203870"/>
                <a:ext cx="619733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r>
                        <a:rPr lang="en-US" i="1" dirty="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𝑎𝑟𝑔𝑚𝑖</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𝛽</m:t>
                                  </m:r>
                                </m:e>
                              </m:d>
                            </m:e>
                            <m:sup>
                              <m:r>
                                <a:rPr lang="en-US" i="1">
                                  <a:latin typeface="Cambria Math" panose="02040503050406030204" pitchFamily="18" charset="0"/>
                                </a:rPr>
                                <m:t>2</m:t>
                              </m:r>
                            </m:sup>
                          </m:sSup>
                          <m:r>
                            <a:rPr lang="en-US" b="0" i="1" smtClean="0">
                              <a:latin typeface="Cambria Math" panose="02040503050406030204" pitchFamily="18" charset="0"/>
                            </a:rPr>
                            <m:t>+</m:t>
                          </m:r>
                          <m:r>
                            <m:rPr>
                              <m:brk m:alnAt="23"/>
                            </m:rPr>
                            <a:rPr lang="en-US" b="0" i="1" smtClean="0">
                              <a:solidFill>
                                <a:srgbClr val="00B0F0"/>
                              </a:solidFill>
                              <a:latin typeface="Cambria Math" panose="02040503050406030204" pitchFamily="18" charset="0"/>
                            </a:rPr>
                            <m:t>𝜆</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rgbClr val="00B0F0"/>
                                  </a:solidFill>
                                  <a:latin typeface="Cambria Math" panose="02040503050406030204" pitchFamily="18" charset="0"/>
                                </a:rPr>
                                <m:t>𝛼</m:t>
                              </m:r>
                              <m:r>
                                <a:rPr lang="en-US" b="0" i="1" smtClean="0">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up>
                                      <m:r>
                                        <a:rPr lang="en-US" i="1">
                                          <a:solidFill>
                                            <a:schemeClr val="tx1"/>
                                          </a:solidFill>
                                          <a:latin typeface="Cambria Math" panose="02040503050406030204" pitchFamily="18" charset="0"/>
                                        </a:rPr>
                                        <m:t>2</m:t>
                                      </m:r>
                                    </m:sup>
                                  </m:sSubSup>
                                </m:e>
                              </m:nary>
                              <m:r>
                                <a:rPr lang="en-US" b="0" i="1" smtClean="0">
                                  <a:solidFill>
                                    <a:schemeClr val="tx1"/>
                                  </a:solidFill>
                                  <a:latin typeface="Cambria Math" panose="02040503050406030204" pitchFamily="18" charset="0"/>
                                </a:rPr>
                                <m:t>+</m:t>
                              </m:r>
                              <m:r>
                                <a:rPr lang="en-US" b="0" i="1" smtClean="0">
                                  <a:solidFill>
                                    <a:srgbClr val="00B0F0"/>
                                  </a:solidFill>
                                  <a:latin typeface="Cambria Math" panose="02040503050406030204" pitchFamily="18" charset="0"/>
                                </a:rPr>
                                <m:t>𝛼</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e>
                              </m:nary>
                            </m:e>
                          </m:d>
                        </m:e>
                      </m:nary>
                    </m:oMath>
                  </m:oMathPara>
                </a14:m>
                <a:endParaRPr lang="en-US" i="1" dirty="0">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63982" y="1203870"/>
                <a:ext cx="6197338" cy="972702"/>
              </a:xfrm>
              <a:prstGeom prst="rect">
                <a:avLst/>
              </a:prstGeom>
              <a:blipFill>
                <a:blip r:embed="rId4"/>
                <a:stretch>
                  <a:fillRect/>
                </a:stretch>
              </a:blipFill>
            </p:spPr>
            <p:txBody>
              <a:bodyPr/>
              <a:lstStyle/>
              <a:p>
                <a:r>
                  <a:rPr lang="en-US">
                    <a:noFill/>
                  </a:rPr>
                  <a:t> </a:t>
                </a:r>
              </a:p>
            </p:txBody>
          </p:sp>
        </mc:Fallback>
      </mc:AlternateContent>
      <p:grpSp>
        <p:nvGrpSpPr>
          <p:cNvPr id="11" name="Group 10"/>
          <p:cNvGrpSpPr/>
          <p:nvPr/>
        </p:nvGrpSpPr>
        <p:grpSpPr>
          <a:xfrm>
            <a:off x="752206" y="2402465"/>
            <a:ext cx="10819182" cy="4048211"/>
            <a:chOff x="752206" y="2402465"/>
            <a:chExt cx="10819182" cy="4048211"/>
          </a:xfrm>
        </p:grpSpPr>
        <p:grpSp>
          <p:nvGrpSpPr>
            <p:cNvPr id="12" name="Group 11"/>
            <p:cNvGrpSpPr/>
            <p:nvPr/>
          </p:nvGrpSpPr>
          <p:grpSpPr>
            <a:xfrm>
              <a:off x="752206" y="2699792"/>
              <a:ext cx="10819182" cy="3636433"/>
              <a:chOff x="752206" y="2699792"/>
              <a:chExt cx="10819182" cy="3636433"/>
            </a:xfrm>
          </p:grpSpPr>
          <p:pic>
            <p:nvPicPr>
              <p:cNvPr id="18" name="Picture 17"/>
              <p:cNvPicPr>
                <a:picLocks noChangeAspect="1"/>
              </p:cNvPicPr>
              <p:nvPr/>
            </p:nvPicPr>
            <p:blipFill rotWithShape="1">
              <a:blip r:embed="rId5"/>
              <a:srcRect b="37947"/>
              <a:stretch/>
            </p:blipFill>
            <p:spPr>
              <a:xfrm>
                <a:off x="752206" y="2707946"/>
                <a:ext cx="10819182" cy="3628279"/>
              </a:xfrm>
              <a:prstGeom prst="rect">
                <a:avLst/>
              </a:prstGeom>
            </p:spPr>
          </p:pic>
          <p:sp>
            <p:nvSpPr>
              <p:cNvPr id="19" name="TextBox 18"/>
              <p:cNvSpPr txBox="1"/>
              <p:nvPr/>
            </p:nvSpPr>
            <p:spPr>
              <a:xfrm>
                <a:off x="3724874" y="2699792"/>
                <a:ext cx="422231" cy="276999"/>
              </a:xfrm>
              <a:prstGeom prst="rect">
                <a:avLst/>
              </a:prstGeom>
              <a:solidFill>
                <a:schemeClr val="bg1"/>
              </a:solidFill>
            </p:spPr>
            <p:txBody>
              <a:bodyPr wrap="none" rtlCol="0" anchor="ctr">
                <a:spAutoFit/>
              </a:bodyPr>
              <a:lstStyle/>
              <a:p>
                <a:r>
                  <a:rPr lang="en-US" sz="1200" dirty="0"/>
                  <a:t>Age</a:t>
                </a:r>
              </a:p>
            </p:txBody>
          </p:sp>
        </p:grpSp>
        <p:sp>
          <p:nvSpPr>
            <p:cNvPr id="13" name="Rectangle 12"/>
            <p:cNvSpPr/>
            <p:nvPr/>
          </p:nvSpPr>
          <p:spPr>
            <a:xfrm>
              <a:off x="5115791" y="2677631"/>
              <a:ext cx="906087" cy="377304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773266" y="2677630"/>
              <a:ext cx="906087" cy="377304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29775" y="2556355"/>
              <a:ext cx="343364" cy="369332"/>
            </a:xfrm>
            <a:prstGeom prst="rect">
              <a:avLst/>
            </a:prstGeom>
            <a:noFill/>
          </p:spPr>
          <p:txBody>
            <a:bodyPr wrap="none" rtlCol="0">
              <a:spAutoFit/>
            </a:bodyPr>
            <a:lstStyle/>
            <a:p>
              <a:r>
                <a:rPr lang="en-US" dirty="0"/>
                <a:t>…</a:t>
              </a:r>
            </a:p>
          </p:txBody>
        </p:sp>
        <p:sp>
          <p:nvSpPr>
            <p:cNvPr id="16" name="TextBox 15"/>
            <p:cNvSpPr txBox="1"/>
            <p:nvPr/>
          </p:nvSpPr>
          <p:spPr>
            <a:xfrm>
              <a:off x="5301773" y="2402466"/>
              <a:ext cx="534121" cy="307777"/>
            </a:xfrm>
            <a:prstGeom prst="rect">
              <a:avLst/>
            </a:prstGeom>
            <a:noFill/>
          </p:spPr>
          <p:txBody>
            <a:bodyPr wrap="none" rtlCol="0">
              <a:spAutoFit/>
            </a:bodyPr>
            <a:lstStyle/>
            <a:p>
              <a:r>
                <a:rPr lang="en-US" sz="1400" dirty="0">
                  <a:solidFill>
                    <a:srgbClr val="00B0F0"/>
                  </a:solidFill>
                </a:rPr>
                <a:t>Pick!</a:t>
              </a:r>
            </a:p>
          </p:txBody>
        </p:sp>
        <p:sp>
          <p:nvSpPr>
            <p:cNvPr id="17" name="TextBox 16"/>
            <p:cNvSpPr txBox="1"/>
            <p:nvPr/>
          </p:nvSpPr>
          <p:spPr>
            <a:xfrm>
              <a:off x="7959250" y="2402465"/>
              <a:ext cx="534121" cy="307777"/>
            </a:xfrm>
            <a:prstGeom prst="rect">
              <a:avLst/>
            </a:prstGeom>
            <a:noFill/>
          </p:spPr>
          <p:txBody>
            <a:bodyPr wrap="none" rtlCol="0">
              <a:spAutoFit/>
            </a:bodyPr>
            <a:lstStyle/>
            <a:p>
              <a:r>
                <a:rPr lang="en-US" sz="1400" dirty="0">
                  <a:solidFill>
                    <a:srgbClr val="00B0F0"/>
                  </a:solidFill>
                </a:rPr>
                <a:t>Pick!</a:t>
              </a:r>
            </a:p>
          </p:txBody>
        </p:sp>
      </p:grpSp>
    </p:spTree>
    <p:extLst>
      <p:ext uri="{BB962C8B-B14F-4D97-AF65-F5344CB8AC3E}">
        <p14:creationId xmlns:p14="http://schemas.microsoft.com/office/powerpoint/2010/main" val="217276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243913" y="403651"/>
                <a:ext cx="5439631" cy="830997"/>
              </a:xfrm>
              <a:prstGeom prst="rect">
                <a:avLst/>
              </a:prstGeom>
              <a:noFill/>
            </p:spPr>
            <p:txBody>
              <a:bodyPr wrap="none" rtlCol="0">
                <a:spAutoFit/>
              </a:bodyPr>
              <a:lstStyle/>
              <a:p>
                <a:r>
                  <a:rPr lang="en-US" sz="2800" dirty="0"/>
                  <a:t>Then, how do we determine </a:t>
                </a:r>
                <a14:m>
                  <m:oMath xmlns:m="http://schemas.openxmlformats.org/officeDocument/2006/math">
                    <m:r>
                      <m:rPr>
                        <m:brk m:alnAt="23"/>
                      </m:rPr>
                      <a:rPr lang="en-US" sz="2800" i="1">
                        <a:solidFill>
                          <a:srgbClr val="00B0F0"/>
                        </a:solidFill>
                        <a:latin typeface="Cambria Math" panose="02040503050406030204" pitchFamily="18" charset="0"/>
                      </a:rPr>
                      <m:t>𝜆</m:t>
                    </m:r>
                  </m:oMath>
                </a14:m>
                <a:r>
                  <a:rPr lang="en-US" sz="2800" dirty="0"/>
                  <a:t> or </a:t>
                </a:r>
                <a14:m>
                  <m:oMath xmlns:m="http://schemas.openxmlformats.org/officeDocument/2006/math">
                    <m:r>
                      <a:rPr lang="en-US" sz="2800" b="0" i="1" smtClean="0">
                        <a:solidFill>
                          <a:srgbClr val="00B0F0"/>
                        </a:solidFill>
                        <a:latin typeface="Cambria Math" panose="02040503050406030204" pitchFamily="18" charset="0"/>
                      </a:rPr>
                      <m:t>𝛼</m:t>
                    </m:r>
                  </m:oMath>
                </a14:m>
                <a:r>
                  <a:rPr lang="en-US" sz="2800" dirty="0"/>
                  <a:t>?</a:t>
                </a:r>
              </a:p>
              <a:p>
                <a:r>
                  <a:rPr lang="en-US" sz="2000" dirty="0"/>
                  <a:t>K-fold cross validation </a:t>
                </a:r>
              </a:p>
            </p:txBody>
          </p:sp>
        </mc:Choice>
        <mc:Fallback xmlns="">
          <p:sp>
            <p:nvSpPr>
              <p:cNvPr id="4" name="TextBox 3"/>
              <p:cNvSpPr txBox="1">
                <a:spLocks noRot="1" noChangeAspect="1" noMove="1" noResize="1" noEditPoints="1" noAdjustHandles="1" noChangeArrowheads="1" noChangeShapeType="1" noTextEdit="1"/>
              </p:cNvSpPr>
              <p:nvPr/>
            </p:nvSpPr>
            <p:spPr>
              <a:xfrm>
                <a:off x="1243913" y="403651"/>
                <a:ext cx="5439631" cy="830997"/>
              </a:xfrm>
              <a:prstGeom prst="rect">
                <a:avLst/>
              </a:prstGeom>
              <a:blipFill>
                <a:blip r:embed="rId2"/>
                <a:stretch>
                  <a:fillRect l="-2242" t="-6569" r="-1457" b="-1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63982" y="1203870"/>
                <a:ext cx="619733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r>
                        <a:rPr lang="en-US" i="1" dirty="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𝑎𝑟𝑔𝑚𝑖</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𝛽</m:t>
                                  </m:r>
                                </m:e>
                              </m:d>
                            </m:e>
                            <m:sup>
                              <m:r>
                                <a:rPr lang="en-US" i="1">
                                  <a:latin typeface="Cambria Math" panose="02040503050406030204" pitchFamily="18" charset="0"/>
                                </a:rPr>
                                <m:t>2</m:t>
                              </m:r>
                            </m:sup>
                          </m:sSup>
                          <m:r>
                            <a:rPr lang="en-US" b="0" i="1" smtClean="0">
                              <a:latin typeface="Cambria Math" panose="02040503050406030204" pitchFamily="18" charset="0"/>
                            </a:rPr>
                            <m:t>+</m:t>
                          </m:r>
                          <m:r>
                            <m:rPr>
                              <m:brk m:alnAt="23"/>
                            </m:rPr>
                            <a:rPr lang="en-US" b="0" i="1" smtClean="0">
                              <a:solidFill>
                                <a:srgbClr val="00B0F0"/>
                              </a:solidFill>
                              <a:latin typeface="Cambria Math" panose="02040503050406030204" pitchFamily="18" charset="0"/>
                            </a:rPr>
                            <m:t>𝜆</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rgbClr val="00B0F0"/>
                                  </a:solidFill>
                                  <a:latin typeface="Cambria Math" panose="02040503050406030204" pitchFamily="18" charset="0"/>
                                </a:rPr>
                                <m:t>𝛼</m:t>
                              </m:r>
                              <m:r>
                                <a:rPr lang="en-US" b="0" i="1" smtClean="0">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up>
                                      <m:r>
                                        <a:rPr lang="en-US" i="1">
                                          <a:solidFill>
                                            <a:schemeClr val="tx1"/>
                                          </a:solidFill>
                                          <a:latin typeface="Cambria Math" panose="02040503050406030204" pitchFamily="18" charset="0"/>
                                        </a:rPr>
                                        <m:t>2</m:t>
                                      </m:r>
                                    </m:sup>
                                  </m:sSubSup>
                                </m:e>
                              </m:nary>
                              <m:r>
                                <a:rPr lang="en-US" b="0" i="1" smtClean="0">
                                  <a:solidFill>
                                    <a:schemeClr val="tx1"/>
                                  </a:solidFill>
                                  <a:latin typeface="Cambria Math" panose="02040503050406030204" pitchFamily="18" charset="0"/>
                                </a:rPr>
                                <m:t>+</m:t>
                              </m:r>
                              <m:r>
                                <a:rPr lang="en-US" b="0" i="1" smtClean="0">
                                  <a:solidFill>
                                    <a:srgbClr val="00B0F0"/>
                                  </a:solidFill>
                                  <a:latin typeface="Cambria Math" panose="02040503050406030204" pitchFamily="18" charset="0"/>
                                </a:rPr>
                                <m:t>𝛼</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e>
                              </m:nary>
                            </m:e>
                          </m:d>
                        </m:e>
                      </m:nary>
                    </m:oMath>
                  </m:oMathPara>
                </a14:m>
                <a:endParaRPr lang="en-US" i="1"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63982" y="1203870"/>
                <a:ext cx="6197338" cy="972702"/>
              </a:xfrm>
              <a:prstGeom prst="rect">
                <a:avLst/>
              </a:prstGeom>
              <a:blipFill>
                <a:blip r:embed="rId3"/>
                <a:stretch>
                  <a:fillRect/>
                </a:stretch>
              </a:blipFill>
            </p:spPr>
            <p:txBody>
              <a:bodyPr/>
              <a:lstStyle/>
              <a:p>
                <a:r>
                  <a:rPr lang="en-US">
                    <a:noFill/>
                  </a:rPr>
                  <a:t> </a:t>
                </a:r>
              </a:p>
            </p:txBody>
          </p:sp>
        </mc:Fallback>
      </mc:AlternateContent>
      <p:sp>
        <p:nvSpPr>
          <p:cNvPr id="37" name="TextBox 36"/>
          <p:cNvSpPr txBox="1"/>
          <p:nvPr/>
        </p:nvSpPr>
        <p:spPr>
          <a:xfrm>
            <a:off x="9629775" y="2556355"/>
            <a:ext cx="343364" cy="369332"/>
          </a:xfrm>
          <a:prstGeom prst="rect">
            <a:avLst/>
          </a:prstGeom>
          <a:noFill/>
        </p:spPr>
        <p:txBody>
          <a:bodyPr wrap="none" rtlCol="0">
            <a:spAutoFit/>
          </a:bodyPr>
          <a:lstStyle/>
          <a:p>
            <a:r>
              <a:rPr lang="en-US" dirty="0"/>
              <a:t>…</a:t>
            </a:r>
          </a:p>
        </p:txBody>
      </p:sp>
      <p:sp>
        <p:nvSpPr>
          <p:cNvPr id="38" name="TextBox 37"/>
          <p:cNvSpPr txBox="1"/>
          <p:nvPr/>
        </p:nvSpPr>
        <p:spPr>
          <a:xfrm>
            <a:off x="9622416" y="6151559"/>
            <a:ext cx="343364" cy="369332"/>
          </a:xfrm>
          <a:prstGeom prst="rect">
            <a:avLst/>
          </a:prstGeom>
          <a:noFill/>
        </p:spPr>
        <p:txBody>
          <a:bodyPr wrap="none" rtlCol="0">
            <a:spAutoFit/>
          </a:bodyPr>
          <a:lstStyle/>
          <a:p>
            <a:r>
              <a:rPr lang="en-US" dirty="0"/>
              <a:t>…</a:t>
            </a:r>
          </a:p>
        </p:txBody>
      </p:sp>
      <p:pic>
        <p:nvPicPr>
          <p:cNvPr id="6" name="Picture 5"/>
          <p:cNvPicPr>
            <a:picLocks noChangeAspect="1"/>
          </p:cNvPicPr>
          <p:nvPr/>
        </p:nvPicPr>
        <p:blipFill rotWithShape="1">
          <a:blip r:embed="rId4">
            <a:duotone>
              <a:schemeClr val="bg2">
                <a:shade val="45000"/>
                <a:satMod val="135000"/>
              </a:schemeClr>
              <a:prstClr val="white"/>
            </a:duotone>
          </a:blip>
          <a:srcRect b="30384"/>
          <a:stretch/>
        </p:blipFill>
        <p:spPr>
          <a:xfrm>
            <a:off x="1263982" y="2677632"/>
            <a:ext cx="8272989" cy="3773045"/>
          </a:xfrm>
          <a:prstGeom prst="rect">
            <a:avLst/>
          </a:prstGeom>
        </p:spPr>
      </p:pic>
      <p:grpSp>
        <p:nvGrpSpPr>
          <p:cNvPr id="3" name="Group 2"/>
          <p:cNvGrpSpPr/>
          <p:nvPr/>
        </p:nvGrpSpPr>
        <p:grpSpPr>
          <a:xfrm>
            <a:off x="1263982" y="2901140"/>
            <a:ext cx="8272989" cy="3559051"/>
            <a:chOff x="1263982" y="2901140"/>
            <a:chExt cx="8272989" cy="3559051"/>
          </a:xfrm>
        </p:grpSpPr>
        <p:sp>
          <p:nvSpPr>
            <p:cNvPr id="14" name="Rectangle 13"/>
            <p:cNvSpPr/>
            <p:nvPr/>
          </p:nvSpPr>
          <p:spPr>
            <a:xfrm>
              <a:off x="1263982" y="2901140"/>
              <a:ext cx="8272989" cy="243562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4192164" y="2994318"/>
                  <a:ext cx="2416624" cy="461665"/>
                </a:xfrm>
                <a:prstGeom prst="rect">
                  <a:avLst/>
                </a:prstGeom>
                <a:noFill/>
              </p:spPr>
              <p:txBody>
                <a:bodyPr wrap="none" rtlCol="0">
                  <a:spAutoFit/>
                </a:bodyPr>
                <a:lstStyle/>
                <a:p>
                  <a:pPr algn="ctr"/>
                  <a14:m>
                    <m:oMath xmlns:m="http://schemas.openxmlformats.org/officeDocument/2006/math">
                      <m:r>
                        <m:rPr>
                          <m:brk m:alnAt="23"/>
                        </m:rPr>
                        <a:rPr lang="en-US" sz="2400" i="1" smtClean="0">
                          <a:solidFill>
                            <a:srgbClr val="00B0F0"/>
                          </a:solidFill>
                          <a:latin typeface="Cambria Math" panose="02040503050406030204" pitchFamily="18" charset="0"/>
                        </a:rPr>
                        <m:t>𝜆</m:t>
                      </m:r>
                      <m:r>
                        <a:rPr lang="en-US" sz="2400" b="0" i="1" smtClean="0">
                          <a:solidFill>
                            <a:srgbClr val="00B0F0"/>
                          </a:solidFill>
                          <a:latin typeface="Cambria Math" panose="02040503050406030204" pitchFamily="18" charset="0"/>
                        </a:rPr>
                        <m:t>=0.01, </m:t>
                      </m:r>
                      <m:r>
                        <a:rPr lang="en-US" sz="2400" b="0" i="1" smtClean="0">
                          <a:solidFill>
                            <a:srgbClr val="00B0F0"/>
                          </a:solidFill>
                          <a:latin typeface="Cambria Math" panose="02040503050406030204" pitchFamily="18" charset="0"/>
                        </a:rPr>
                        <m:t>𝛼</m:t>
                      </m:r>
                      <m:r>
                        <a:rPr lang="en-US" sz="2400" b="0" i="1" smtClean="0">
                          <a:solidFill>
                            <a:srgbClr val="00B0F0"/>
                          </a:solidFill>
                          <a:latin typeface="Cambria Math" panose="02040503050406030204" pitchFamily="18" charset="0"/>
                        </a:rPr>
                        <m:t>=0.</m:t>
                      </m:r>
                    </m:oMath>
                  </a14:m>
                  <a:r>
                    <a:rPr lang="en-US" sz="2400" dirty="0">
                      <a:solidFill>
                        <a:srgbClr val="00B0F0"/>
                      </a:solidFill>
                    </a:rPr>
                    <a:t>1</a:t>
                  </a:r>
                </a:p>
              </p:txBody>
            </p:sp>
          </mc:Choice>
          <mc:Fallback xmlns="">
            <p:sp>
              <p:nvSpPr>
                <p:cNvPr id="15" name="TextBox 14"/>
                <p:cNvSpPr txBox="1">
                  <a:spLocks noRot="1" noChangeAspect="1" noMove="1" noResize="1" noEditPoints="1" noAdjustHandles="1" noChangeArrowheads="1" noChangeShapeType="1" noTextEdit="1"/>
                </p:cNvSpPr>
                <p:nvPr/>
              </p:nvSpPr>
              <p:spPr>
                <a:xfrm>
                  <a:off x="4192164" y="2994318"/>
                  <a:ext cx="2416624" cy="461665"/>
                </a:xfrm>
                <a:prstGeom prst="rect">
                  <a:avLst/>
                </a:prstGeom>
                <a:blipFill>
                  <a:blip r:embed="rId5"/>
                  <a:stretch>
                    <a:fillRect l="-253" t="-10526" r="-3283" b="-28947"/>
                  </a:stretch>
                </a:blipFill>
              </p:spPr>
              <p:txBody>
                <a:bodyPr/>
                <a:lstStyle/>
                <a:p>
                  <a:r>
                    <a:rPr lang="en-US">
                      <a:noFill/>
                    </a:rPr>
                    <a:t> </a:t>
                  </a:r>
                </a:p>
              </p:txBody>
            </p:sp>
          </mc:Fallback>
        </mc:AlternateContent>
        <p:sp>
          <p:nvSpPr>
            <p:cNvPr id="16" name="TextBox 15"/>
            <p:cNvSpPr txBox="1"/>
            <p:nvPr/>
          </p:nvSpPr>
          <p:spPr>
            <a:xfrm>
              <a:off x="3180505" y="3057548"/>
              <a:ext cx="4620176" cy="2215991"/>
            </a:xfrm>
            <a:prstGeom prst="rect">
              <a:avLst/>
            </a:prstGeom>
            <a:noFill/>
          </p:spPr>
          <p:txBody>
            <a:bodyPr wrap="none" rtlCol="0">
              <a:spAutoFit/>
            </a:bodyPr>
            <a:lstStyle/>
            <a:p>
              <a:r>
                <a:rPr lang="en-US" sz="13800" dirty="0">
                  <a:solidFill>
                    <a:srgbClr val="00B0F0"/>
                  </a:solidFill>
                </a:rPr>
                <a:t>TRAIN</a:t>
              </a:r>
            </a:p>
          </p:txBody>
        </p:sp>
        <p:sp>
          <p:nvSpPr>
            <p:cNvPr id="17" name="Rectangle 16"/>
            <p:cNvSpPr/>
            <p:nvPr/>
          </p:nvSpPr>
          <p:spPr>
            <a:xfrm>
              <a:off x="1263982" y="5361709"/>
              <a:ext cx="8272989" cy="108896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960637" y="5352195"/>
              <a:ext cx="5059911" cy="1107996"/>
            </a:xfrm>
            <a:prstGeom prst="rect">
              <a:avLst/>
            </a:prstGeom>
            <a:noFill/>
          </p:spPr>
          <p:txBody>
            <a:bodyPr wrap="none" rtlCol="0">
              <a:spAutoFit/>
            </a:bodyPr>
            <a:lstStyle/>
            <a:p>
              <a:r>
                <a:rPr lang="en-US" sz="6600" dirty="0">
                  <a:solidFill>
                    <a:schemeClr val="accent4"/>
                  </a:solidFill>
                </a:rPr>
                <a:t>Compute MSE</a:t>
              </a:r>
            </a:p>
          </p:txBody>
        </p:sp>
      </p:grpSp>
    </p:spTree>
    <p:extLst>
      <p:ext uri="{BB962C8B-B14F-4D97-AF65-F5344CB8AC3E}">
        <p14:creationId xmlns:p14="http://schemas.microsoft.com/office/powerpoint/2010/main" val="211188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blip>
          <a:srcRect b="30384"/>
          <a:stretch/>
        </p:blipFill>
        <p:spPr>
          <a:xfrm>
            <a:off x="1263982" y="2677632"/>
            <a:ext cx="8272989" cy="3773045"/>
          </a:xfrm>
          <a:prstGeom prst="rect">
            <a:avLst/>
          </a:prstGeom>
        </p:spPr>
      </p:pic>
      <p:sp>
        <p:nvSpPr>
          <p:cNvPr id="35" name="Rectangle 34"/>
          <p:cNvSpPr/>
          <p:nvPr/>
        </p:nvSpPr>
        <p:spPr>
          <a:xfrm>
            <a:off x="1263982" y="3441469"/>
            <a:ext cx="8272989" cy="243562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9629775" y="2556355"/>
            <a:ext cx="343364" cy="369332"/>
          </a:xfrm>
          <a:prstGeom prst="rect">
            <a:avLst/>
          </a:prstGeom>
          <a:noFill/>
        </p:spPr>
        <p:txBody>
          <a:bodyPr wrap="none" rtlCol="0">
            <a:spAutoFit/>
          </a:bodyPr>
          <a:lstStyle/>
          <a:p>
            <a:r>
              <a:rPr lang="en-US" dirty="0"/>
              <a:t>…</a:t>
            </a:r>
          </a:p>
        </p:txBody>
      </p:sp>
      <p:sp>
        <p:nvSpPr>
          <p:cNvPr id="38" name="TextBox 37"/>
          <p:cNvSpPr txBox="1"/>
          <p:nvPr/>
        </p:nvSpPr>
        <p:spPr>
          <a:xfrm>
            <a:off x="9622416" y="6151559"/>
            <a:ext cx="343364"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11" name="TextBox 10"/>
              <p:cNvSpPr txBox="1"/>
              <p:nvPr/>
            </p:nvSpPr>
            <p:spPr>
              <a:xfrm>
                <a:off x="4192164" y="3534647"/>
                <a:ext cx="2416624" cy="461665"/>
              </a:xfrm>
              <a:prstGeom prst="rect">
                <a:avLst/>
              </a:prstGeom>
              <a:noFill/>
            </p:spPr>
            <p:txBody>
              <a:bodyPr wrap="none" rtlCol="0">
                <a:spAutoFit/>
              </a:bodyPr>
              <a:lstStyle/>
              <a:p>
                <a:pPr algn="ctr"/>
                <a14:m>
                  <m:oMath xmlns:m="http://schemas.openxmlformats.org/officeDocument/2006/math">
                    <m:r>
                      <m:rPr>
                        <m:brk m:alnAt="23"/>
                      </m:rPr>
                      <a:rPr lang="en-US" sz="2400" i="1" smtClean="0">
                        <a:solidFill>
                          <a:srgbClr val="00B0F0"/>
                        </a:solidFill>
                        <a:latin typeface="Cambria Math" panose="02040503050406030204" pitchFamily="18" charset="0"/>
                      </a:rPr>
                      <m:t>𝜆</m:t>
                    </m:r>
                    <m:r>
                      <a:rPr lang="en-US" sz="2400" b="0" i="1" smtClean="0">
                        <a:solidFill>
                          <a:srgbClr val="00B0F0"/>
                        </a:solidFill>
                        <a:latin typeface="Cambria Math" panose="02040503050406030204" pitchFamily="18" charset="0"/>
                      </a:rPr>
                      <m:t>=0.01, </m:t>
                    </m:r>
                    <m:r>
                      <a:rPr lang="en-US" sz="2400" b="0" i="1" smtClean="0">
                        <a:solidFill>
                          <a:srgbClr val="00B0F0"/>
                        </a:solidFill>
                        <a:latin typeface="Cambria Math" panose="02040503050406030204" pitchFamily="18" charset="0"/>
                      </a:rPr>
                      <m:t>𝛼</m:t>
                    </m:r>
                    <m:r>
                      <a:rPr lang="en-US" sz="2400" b="0" i="1" smtClean="0">
                        <a:solidFill>
                          <a:srgbClr val="00B0F0"/>
                        </a:solidFill>
                        <a:latin typeface="Cambria Math" panose="02040503050406030204" pitchFamily="18" charset="0"/>
                      </a:rPr>
                      <m:t>=0.</m:t>
                    </m:r>
                  </m:oMath>
                </a14:m>
                <a:r>
                  <a:rPr lang="en-US" sz="2400" dirty="0">
                    <a:solidFill>
                      <a:srgbClr val="00B0F0"/>
                    </a:solidFill>
                  </a:rPr>
                  <a:t>1</a:t>
                </a:r>
              </a:p>
            </p:txBody>
          </p:sp>
        </mc:Choice>
        <mc:Fallback xmlns="">
          <p:sp>
            <p:nvSpPr>
              <p:cNvPr id="11" name="TextBox 10"/>
              <p:cNvSpPr txBox="1">
                <a:spLocks noRot="1" noChangeAspect="1" noMove="1" noResize="1" noEditPoints="1" noAdjustHandles="1" noChangeArrowheads="1" noChangeShapeType="1" noTextEdit="1"/>
              </p:cNvSpPr>
              <p:nvPr/>
            </p:nvSpPr>
            <p:spPr>
              <a:xfrm>
                <a:off x="4192164" y="3534647"/>
                <a:ext cx="2416624" cy="461665"/>
              </a:xfrm>
              <a:prstGeom prst="rect">
                <a:avLst/>
              </a:prstGeom>
              <a:blipFill>
                <a:blip r:embed="rId3"/>
                <a:stretch>
                  <a:fillRect l="-253" t="-10526" r="-3283" b="-28947"/>
                </a:stretch>
              </a:blipFill>
            </p:spPr>
            <p:txBody>
              <a:bodyPr/>
              <a:lstStyle/>
              <a:p>
                <a:r>
                  <a:rPr lang="en-US">
                    <a:noFill/>
                  </a:rPr>
                  <a:t> </a:t>
                </a:r>
              </a:p>
            </p:txBody>
          </p:sp>
        </mc:Fallback>
      </mc:AlternateContent>
      <p:sp>
        <p:nvSpPr>
          <p:cNvPr id="13" name="TextBox 12"/>
          <p:cNvSpPr txBox="1"/>
          <p:nvPr/>
        </p:nvSpPr>
        <p:spPr>
          <a:xfrm>
            <a:off x="3180505" y="3597877"/>
            <a:ext cx="4620176" cy="2215991"/>
          </a:xfrm>
          <a:prstGeom prst="rect">
            <a:avLst/>
          </a:prstGeom>
          <a:noFill/>
        </p:spPr>
        <p:txBody>
          <a:bodyPr wrap="none" rtlCol="0">
            <a:spAutoFit/>
          </a:bodyPr>
          <a:lstStyle/>
          <a:p>
            <a:r>
              <a:rPr lang="en-US" sz="13800" dirty="0">
                <a:solidFill>
                  <a:srgbClr val="00B0F0"/>
                </a:solidFill>
              </a:rPr>
              <a:t>TRAIN</a:t>
            </a:r>
          </a:p>
        </p:txBody>
      </p:sp>
      <mc:AlternateContent xmlns:mc="http://schemas.openxmlformats.org/markup-compatibility/2006" xmlns:a14="http://schemas.microsoft.com/office/drawing/2010/main">
        <mc:Choice Requires="a14">
          <p:sp>
            <p:nvSpPr>
              <p:cNvPr id="10" name="TextBox 9"/>
              <p:cNvSpPr txBox="1"/>
              <p:nvPr/>
            </p:nvSpPr>
            <p:spPr>
              <a:xfrm>
                <a:off x="1243913" y="403651"/>
                <a:ext cx="5439631" cy="830997"/>
              </a:xfrm>
              <a:prstGeom prst="rect">
                <a:avLst/>
              </a:prstGeom>
              <a:noFill/>
            </p:spPr>
            <p:txBody>
              <a:bodyPr wrap="none" rtlCol="0">
                <a:spAutoFit/>
              </a:bodyPr>
              <a:lstStyle/>
              <a:p>
                <a:r>
                  <a:rPr lang="en-US" sz="2800" dirty="0"/>
                  <a:t>Then, how do we determine </a:t>
                </a:r>
                <a14:m>
                  <m:oMath xmlns:m="http://schemas.openxmlformats.org/officeDocument/2006/math">
                    <m:r>
                      <m:rPr>
                        <m:brk m:alnAt="23"/>
                      </m:rPr>
                      <a:rPr lang="en-US" sz="2800" i="1">
                        <a:solidFill>
                          <a:srgbClr val="00B0F0"/>
                        </a:solidFill>
                        <a:latin typeface="Cambria Math" panose="02040503050406030204" pitchFamily="18" charset="0"/>
                      </a:rPr>
                      <m:t>𝜆</m:t>
                    </m:r>
                  </m:oMath>
                </a14:m>
                <a:r>
                  <a:rPr lang="en-US" sz="2800" dirty="0"/>
                  <a:t> or </a:t>
                </a:r>
                <a14:m>
                  <m:oMath xmlns:m="http://schemas.openxmlformats.org/officeDocument/2006/math">
                    <m:r>
                      <a:rPr lang="en-US" sz="2800" b="0" i="1" smtClean="0">
                        <a:solidFill>
                          <a:srgbClr val="00B0F0"/>
                        </a:solidFill>
                        <a:latin typeface="Cambria Math" panose="02040503050406030204" pitchFamily="18" charset="0"/>
                      </a:rPr>
                      <m:t>𝛼</m:t>
                    </m:r>
                  </m:oMath>
                </a14:m>
                <a:r>
                  <a:rPr lang="en-US" sz="2800" dirty="0"/>
                  <a:t>?</a:t>
                </a:r>
              </a:p>
              <a:p>
                <a:r>
                  <a:rPr lang="en-US" sz="2000" dirty="0"/>
                  <a:t>K-fold cross validation </a:t>
                </a:r>
              </a:p>
            </p:txBody>
          </p:sp>
        </mc:Choice>
        <mc:Fallback xmlns="">
          <p:sp>
            <p:nvSpPr>
              <p:cNvPr id="10" name="TextBox 9"/>
              <p:cNvSpPr txBox="1">
                <a:spLocks noRot="1" noChangeAspect="1" noMove="1" noResize="1" noEditPoints="1" noAdjustHandles="1" noChangeArrowheads="1" noChangeShapeType="1" noTextEdit="1"/>
              </p:cNvSpPr>
              <p:nvPr/>
            </p:nvSpPr>
            <p:spPr>
              <a:xfrm>
                <a:off x="1243913" y="403651"/>
                <a:ext cx="5439631" cy="830997"/>
              </a:xfrm>
              <a:prstGeom prst="rect">
                <a:avLst/>
              </a:prstGeom>
              <a:blipFill>
                <a:blip r:embed="rId4"/>
                <a:stretch>
                  <a:fillRect l="-2242" t="-6569" r="-1457" b="-1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63982" y="1203870"/>
                <a:ext cx="619733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r>
                        <a:rPr lang="en-US" i="1" dirty="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𝑎𝑟𝑔𝑚𝑖</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𝛽</m:t>
                                  </m:r>
                                </m:e>
                              </m:d>
                            </m:e>
                            <m:sup>
                              <m:r>
                                <a:rPr lang="en-US" i="1">
                                  <a:latin typeface="Cambria Math" panose="02040503050406030204" pitchFamily="18" charset="0"/>
                                </a:rPr>
                                <m:t>2</m:t>
                              </m:r>
                            </m:sup>
                          </m:sSup>
                          <m:r>
                            <a:rPr lang="en-US" b="0" i="1" smtClean="0">
                              <a:latin typeface="Cambria Math" panose="02040503050406030204" pitchFamily="18" charset="0"/>
                            </a:rPr>
                            <m:t>+</m:t>
                          </m:r>
                          <m:r>
                            <m:rPr>
                              <m:brk m:alnAt="23"/>
                            </m:rPr>
                            <a:rPr lang="en-US" b="0" i="1" smtClean="0">
                              <a:solidFill>
                                <a:srgbClr val="00B0F0"/>
                              </a:solidFill>
                              <a:latin typeface="Cambria Math" panose="02040503050406030204" pitchFamily="18" charset="0"/>
                            </a:rPr>
                            <m:t>𝜆</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rgbClr val="00B0F0"/>
                                  </a:solidFill>
                                  <a:latin typeface="Cambria Math" panose="02040503050406030204" pitchFamily="18" charset="0"/>
                                </a:rPr>
                                <m:t>𝛼</m:t>
                              </m:r>
                              <m:r>
                                <a:rPr lang="en-US" b="0" i="1" smtClean="0">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up>
                                      <m:r>
                                        <a:rPr lang="en-US" i="1">
                                          <a:solidFill>
                                            <a:schemeClr val="tx1"/>
                                          </a:solidFill>
                                          <a:latin typeface="Cambria Math" panose="02040503050406030204" pitchFamily="18" charset="0"/>
                                        </a:rPr>
                                        <m:t>2</m:t>
                                      </m:r>
                                    </m:sup>
                                  </m:sSubSup>
                                </m:e>
                              </m:nary>
                              <m:r>
                                <a:rPr lang="en-US" b="0" i="1" smtClean="0">
                                  <a:solidFill>
                                    <a:schemeClr val="tx1"/>
                                  </a:solidFill>
                                  <a:latin typeface="Cambria Math" panose="02040503050406030204" pitchFamily="18" charset="0"/>
                                </a:rPr>
                                <m:t>+</m:t>
                              </m:r>
                              <m:r>
                                <a:rPr lang="en-US" b="0" i="1" smtClean="0">
                                  <a:solidFill>
                                    <a:srgbClr val="00B0F0"/>
                                  </a:solidFill>
                                  <a:latin typeface="Cambria Math" panose="02040503050406030204" pitchFamily="18" charset="0"/>
                                </a:rPr>
                                <m:t>𝛼</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e>
                              </m:nary>
                            </m:e>
                          </m:d>
                        </m:e>
                      </m:nary>
                    </m:oMath>
                  </m:oMathPara>
                </a14:m>
                <a:endParaRPr lang="en-US" i="1" dirty="0">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63982" y="1203870"/>
                <a:ext cx="6197338" cy="972702"/>
              </a:xfrm>
              <a:prstGeom prst="rect">
                <a:avLst/>
              </a:prstGeom>
              <a:blipFill>
                <a:blip r:embed="rId5"/>
                <a:stretch>
                  <a:fillRect/>
                </a:stretch>
              </a:blipFill>
            </p:spPr>
            <p:txBody>
              <a:bodyPr/>
              <a:lstStyle/>
              <a:p>
                <a:r>
                  <a:rPr lang="en-US">
                    <a:noFill/>
                  </a:rPr>
                  <a:t> </a:t>
                </a:r>
              </a:p>
            </p:txBody>
          </p:sp>
        </mc:Fallback>
      </mc:AlternateContent>
      <p:sp>
        <p:nvSpPr>
          <p:cNvPr id="14" name="Rectangle 13"/>
          <p:cNvSpPr/>
          <p:nvPr/>
        </p:nvSpPr>
        <p:spPr>
          <a:xfrm>
            <a:off x="1263982" y="5905499"/>
            <a:ext cx="8272989" cy="545177"/>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963728" y="2810112"/>
            <a:ext cx="2842317" cy="646331"/>
          </a:xfrm>
          <a:prstGeom prst="rect">
            <a:avLst/>
          </a:prstGeom>
          <a:noFill/>
        </p:spPr>
        <p:txBody>
          <a:bodyPr wrap="none" rtlCol="0">
            <a:spAutoFit/>
          </a:bodyPr>
          <a:lstStyle/>
          <a:p>
            <a:r>
              <a:rPr lang="en-US" sz="3600" dirty="0">
                <a:solidFill>
                  <a:schemeClr val="accent4"/>
                </a:solidFill>
              </a:rPr>
              <a:t>Compute MSE</a:t>
            </a:r>
          </a:p>
        </p:txBody>
      </p:sp>
      <p:sp>
        <p:nvSpPr>
          <p:cNvPr id="16" name="Rectangle 15"/>
          <p:cNvSpPr/>
          <p:nvPr/>
        </p:nvSpPr>
        <p:spPr>
          <a:xfrm>
            <a:off x="1263982" y="2925687"/>
            <a:ext cx="8272989" cy="492936"/>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963727" y="5820543"/>
            <a:ext cx="2842317" cy="646331"/>
          </a:xfrm>
          <a:prstGeom prst="rect">
            <a:avLst/>
          </a:prstGeom>
          <a:noFill/>
        </p:spPr>
        <p:txBody>
          <a:bodyPr wrap="none" rtlCol="0">
            <a:spAutoFit/>
          </a:bodyPr>
          <a:lstStyle/>
          <a:p>
            <a:r>
              <a:rPr lang="en-US" sz="3600" dirty="0">
                <a:solidFill>
                  <a:schemeClr val="accent4"/>
                </a:solidFill>
              </a:rPr>
              <a:t>Compute MSE</a:t>
            </a:r>
          </a:p>
        </p:txBody>
      </p:sp>
    </p:spTree>
    <p:extLst>
      <p:ext uri="{BB962C8B-B14F-4D97-AF65-F5344CB8AC3E}">
        <p14:creationId xmlns:p14="http://schemas.microsoft.com/office/powerpoint/2010/main" val="279903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our biological age does not equal your chronological 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052" y="428625"/>
            <a:ext cx="10287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594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schemeClr val="bg2">
                <a:shade val="45000"/>
                <a:satMod val="135000"/>
              </a:schemeClr>
              <a:prstClr val="white"/>
            </a:duotone>
          </a:blip>
          <a:srcRect b="30384"/>
          <a:stretch/>
        </p:blipFill>
        <p:spPr>
          <a:xfrm>
            <a:off x="1263982" y="2677632"/>
            <a:ext cx="8272989" cy="3773045"/>
          </a:xfrm>
          <a:prstGeom prst="rect">
            <a:avLst/>
          </a:prstGeom>
        </p:spPr>
      </p:pic>
      <p:sp>
        <p:nvSpPr>
          <p:cNvPr id="35" name="Rectangle 34"/>
          <p:cNvSpPr/>
          <p:nvPr/>
        </p:nvSpPr>
        <p:spPr>
          <a:xfrm>
            <a:off x="1263982" y="3973486"/>
            <a:ext cx="8272989" cy="243562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9629775" y="2556355"/>
            <a:ext cx="343364" cy="369332"/>
          </a:xfrm>
          <a:prstGeom prst="rect">
            <a:avLst/>
          </a:prstGeom>
          <a:noFill/>
        </p:spPr>
        <p:txBody>
          <a:bodyPr wrap="none" rtlCol="0">
            <a:spAutoFit/>
          </a:bodyPr>
          <a:lstStyle/>
          <a:p>
            <a:r>
              <a:rPr lang="en-US" dirty="0"/>
              <a:t>…</a:t>
            </a:r>
          </a:p>
        </p:txBody>
      </p:sp>
      <p:sp>
        <p:nvSpPr>
          <p:cNvPr id="38" name="TextBox 37"/>
          <p:cNvSpPr txBox="1"/>
          <p:nvPr/>
        </p:nvSpPr>
        <p:spPr>
          <a:xfrm>
            <a:off x="9622416" y="6151559"/>
            <a:ext cx="343364" cy="369332"/>
          </a:xfrm>
          <a:prstGeom prst="rect">
            <a:avLst/>
          </a:prstGeom>
          <a:noFill/>
        </p:spPr>
        <p:txBody>
          <a:bodyPr wrap="none" rtlCol="0">
            <a:spAutoFit/>
          </a:bodyPr>
          <a:lstStyle/>
          <a:p>
            <a:r>
              <a:rPr lang="en-US" dirty="0"/>
              <a:t>…</a:t>
            </a:r>
          </a:p>
        </p:txBody>
      </p:sp>
      <mc:AlternateContent xmlns:mc="http://schemas.openxmlformats.org/markup-compatibility/2006" xmlns:a14="http://schemas.microsoft.com/office/drawing/2010/main">
        <mc:Choice Requires="a14">
          <p:sp>
            <p:nvSpPr>
              <p:cNvPr id="11" name="TextBox 10"/>
              <p:cNvSpPr txBox="1"/>
              <p:nvPr/>
            </p:nvSpPr>
            <p:spPr>
              <a:xfrm>
                <a:off x="4192164" y="4066664"/>
                <a:ext cx="2416624" cy="461665"/>
              </a:xfrm>
              <a:prstGeom prst="rect">
                <a:avLst/>
              </a:prstGeom>
              <a:noFill/>
            </p:spPr>
            <p:txBody>
              <a:bodyPr wrap="none" rtlCol="0">
                <a:spAutoFit/>
              </a:bodyPr>
              <a:lstStyle/>
              <a:p>
                <a:pPr algn="ctr"/>
                <a14:m>
                  <m:oMath xmlns:m="http://schemas.openxmlformats.org/officeDocument/2006/math">
                    <m:r>
                      <m:rPr>
                        <m:brk m:alnAt="23"/>
                      </m:rPr>
                      <a:rPr lang="en-US" sz="2400" i="1" smtClean="0">
                        <a:solidFill>
                          <a:srgbClr val="00B0F0"/>
                        </a:solidFill>
                        <a:latin typeface="Cambria Math" panose="02040503050406030204" pitchFamily="18" charset="0"/>
                      </a:rPr>
                      <m:t>𝜆</m:t>
                    </m:r>
                    <m:r>
                      <a:rPr lang="en-US" sz="2400" b="0" i="1" smtClean="0">
                        <a:solidFill>
                          <a:srgbClr val="00B0F0"/>
                        </a:solidFill>
                        <a:latin typeface="Cambria Math" panose="02040503050406030204" pitchFamily="18" charset="0"/>
                      </a:rPr>
                      <m:t>=0.01, </m:t>
                    </m:r>
                    <m:r>
                      <a:rPr lang="en-US" sz="2400" b="0" i="1" smtClean="0">
                        <a:solidFill>
                          <a:srgbClr val="00B0F0"/>
                        </a:solidFill>
                        <a:latin typeface="Cambria Math" panose="02040503050406030204" pitchFamily="18" charset="0"/>
                      </a:rPr>
                      <m:t>𝛼</m:t>
                    </m:r>
                    <m:r>
                      <a:rPr lang="en-US" sz="2400" b="0" i="1" smtClean="0">
                        <a:solidFill>
                          <a:srgbClr val="00B0F0"/>
                        </a:solidFill>
                        <a:latin typeface="Cambria Math" panose="02040503050406030204" pitchFamily="18" charset="0"/>
                      </a:rPr>
                      <m:t>=0.</m:t>
                    </m:r>
                  </m:oMath>
                </a14:m>
                <a:r>
                  <a:rPr lang="en-US" sz="2400" dirty="0">
                    <a:solidFill>
                      <a:srgbClr val="00B0F0"/>
                    </a:solidFill>
                  </a:rPr>
                  <a:t>1</a:t>
                </a:r>
              </a:p>
            </p:txBody>
          </p:sp>
        </mc:Choice>
        <mc:Fallback xmlns="">
          <p:sp>
            <p:nvSpPr>
              <p:cNvPr id="11" name="TextBox 10"/>
              <p:cNvSpPr txBox="1">
                <a:spLocks noRot="1" noChangeAspect="1" noMove="1" noResize="1" noEditPoints="1" noAdjustHandles="1" noChangeArrowheads="1" noChangeShapeType="1" noTextEdit="1"/>
              </p:cNvSpPr>
              <p:nvPr/>
            </p:nvSpPr>
            <p:spPr>
              <a:xfrm>
                <a:off x="4192164" y="4066664"/>
                <a:ext cx="2416624" cy="461665"/>
              </a:xfrm>
              <a:prstGeom prst="rect">
                <a:avLst/>
              </a:prstGeom>
              <a:blipFill>
                <a:blip r:embed="rId3"/>
                <a:stretch>
                  <a:fillRect l="-253" t="-10526" r="-3283" b="-28947"/>
                </a:stretch>
              </a:blipFill>
            </p:spPr>
            <p:txBody>
              <a:bodyPr/>
              <a:lstStyle/>
              <a:p>
                <a:r>
                  <a:rPr lang="en-US">
                    <a:noFill/>
                  </a:rPr>
                  <a:t> </a:t>
                </a:r>
              </a:p>
            </p:txBody>
          </p:sp>
        </mc:Fallback>
      </mc:AlternateContent>
      <p:sp>
        <p:nvSpPr>
          <p:cNvPr id="13" name="TextBox 12"/>
          <p:cNvSpPr txBox="1"/>
          <p:nvPr/>
        </p:nvSpPr>
        <p:spPr>
          <a:xfrm>
            <a:off x="3180505" y="4129894"/>
            <a:ext cx="4620176" cy="2215991"/>
          </a:xfrm>
          <a:prstGeom prst="rect">
            <a:avLst/>
          </a:prstGeom>
          <a:noFill/>
        </p:spPr>
        <p:txBody>
          <a:bodyPr wrap="none" rtlCol="0">
            <a:spAutoFit/>
          </a:bodyPr>
          <a:lstStyle/>
          <a:p>
            <a:r>
              <a:rPr lang="en-US" sz="13800" dirty="0">
                <a:solidFill>
                  <a:srgbClr val="00B0F0"/>
                </a:solidFill>
              </a:rPr>
              <a:t>TRAIN</a:t>
            </a:r>
          </a:p>
        </p:txBody>
      </p:sp>
      <mc:AlternateContent xmlns:mc="http://schemas.openxmlformats.org/markup-compatibility/2006" xmlns:a14="http://schemas.microsoft.com/office/drawing/2010/main">
        <mc:Choice Requires="a14">
          <p:sp>
            <p:nvSpPr>
              <p:cNvPr id="10" name="TextBox 9"/>
              <p:cNvSpPr txBox="1"/>
              <p:nvPr/>
            </p:nvSpPr>
            <p:spPr>
              <a:xfrm>
                <a:off x="1243913" y="403651"/>
                <a:ext cx="5439631" cy="830997"/>
              </a:xfrm>
              <a:prstGeom prst="rect">
                <a:avLst/>
              </a:prstGeom>
              <a:noFill/>
            </p:spPr>
            <p:txBody>
              <a:bodyPr wrap="none" rtlCol="0">
                <a:spAutoFit/>
              </a:bodyPr>
              <a:lstStyle/>
              <a:p>
                <a:r>
                  <a:rPr lang="en-US" sz="2800" dirty="0"/>
                  <a:t>Then, how do we determine </a:t>
                </a:r>
                <a14:m>
                  <m:oMath xmlns:m="http://schemas.openxmlformats.org/officeDocument/2006/math">
                    <m:r>
                      <m:rPr>
                        <m:brk m:alnAt="23"/>
                      </m:rPr>
                      <a:rPr lang="en-US" sz="2800" i="1">
                        <a:solidFill>
                          <a:srgbClr val="00B0F0"/>
                        </a:solidFill>
                        <a:latin typeface="Cambria Math" panose="02040503050406030204" pitchFamily="18" charset="0"/>
                      </a:rPr>
                      <m:t>𝜆</m:t>
                    </m:r>
                  </m:oMath>
                </a14:m>
                <a:r>
                  <a:rPr lang="en-US" sz="2800" dirty="0"/>
                  <a:t> or </a:t>
                </a:r>
                <a14:m>
                  <m:oMath xmlns:m="http://schemas.openxmlformats.org/officeDocument/2006/math">
                    <m:r>
                      <a:rPr lang="en-US" sz="2800" b="0" i="1" smtClean="0">
                        <a:solidFill>
                          <a:srgbClr val="00B0F0"/>
                        </a:solidFill>
                        <a:latin typeface="Cambria Math" panose="02040503050406030204" pitchFamily="18" charset="0"/>
                      </a:rPr>
                      <m:t>𝛼</m:t>
                    </m:r>
                  </m:oMath>
                </a14:m>
                <a:r>
                  <a:rPr lang="en-US" sz="2800" dirty="0"/>
                  <a:t>?</a:t>
                </a:r>
              </a:p>
              <a:p>
                <a:r>
                  <a:rPr lang="en-US" sz="2000" dirty="0"/>
                  <a:t>K-fold cross validation </a:t>
                </a:r>
              </a:p>
            </p:txBody>
          </p:sp>
        </mc:Choice>
        <mc:Fallback xmlns="">
          <p:sp>
            <p:nvSpPr>
              <p:cNvPr id="10" name="TextBox 9"/>
              <p:cNvSpPr txBox="1">
                <a:spLocks noRot="1" noChangeAspect="1" noMove="1" noResize="1" noEditPoints="1" noAdjustHandles="1" noChangeArrowheads="1" noChangeShapeType="1" noTextEdit="1"/>
              </p:cNvSpPr>
              <p:nvPr/>
            </p:nvSpPr>
            <p:spPr>
              <a:xfrm>
                <a:off x="1243913" y="403651"/>
                <a:ext cx="5439631" cy="830997"/>
              </a:xfrm>
              <a:prstGeom prst="rect">
                <a:avLst/>
              </a:prstGeom>
              <a:blipFill>
                <a:blip r:embed="rId4"/>
                <a:stretch>
                  <a:fillRect l="-2242" t="-6569" r="-1457" b="-1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63982" y="1203870"/>
                <a:ext cx="6197338"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𝛽</m:t>
                          </m:r>
                        </m:e>
                      </m:acc>
                      <m:r>
                        <a:rPr lang="en-US" i="1" dirty="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𝑎𝑟𝑔𝑚𝑖</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𝛽</m:t>
                          </m:r>
                        </m:sub>
                      </m:sSub>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𝛽</m:t>
                                  </m:r>
                                </m:e>
                              </m:d>
                            </m:e>
                            <m:sup>
                              <m:r>
                                <a:rPr lang="en-US" i="1">
                                  <a:latin typeface="Cambria Math" panose="02040503050406030204" pitchFamily="18" charset="0"/>
                                </a:rPr>
                                <m:t>2</m:t>
                              </m:r>
                            </m:sup>
                          </m:sSup>
                          <m:r>
                            <a:rPr lang="en-US" b="0" i="1" smtClean="0">
                              <a:latin typeface="Cambria Math" panose="02040503050406030204" pitchFamily="18" charset="0"/>
                            </a:rPr>
                            <m:t>+</m:t>
                          </m:r>
                          <m:r>
                            <m:rPr>
                              <m:brk m:alnAt="23"/>
                            </m:rPr>
                            <a:rPr lang="en-US" b="0" i="1" smtClean="0">
                              <a:solidFill>
                                <a:srgbClr val="00B0F0"/>
                              </a:solidFill>
                              <a:latin typeface="Cambria Math" panose="02040503050406030204" pitchFamily="18" charset="0"/>
                            </a:rPr>
                            <m:t>𝜆</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rgbClr val="00B0F0"/>
                                  </a:solidFill>
                                  <a:latin typeface="Cambria Math" panose="02040503050406030204" pitchFamily="18" charset="0"/>
                                </a:rPr>
                                <m:t>𝛼</m:t>
                              </m:r>
                              <m:r>
                                <a:rPr lang="en-US" b="0" i="1" smtClean="0">
                                  <a:solidFill>
                                    <a:schemeClr val="tx1"/>
                                  </a:solidFill>
                                  <a:latin typeface="Cambria Math" panose="02040503050406030204" pitchFamily="18" charset="0"/>
                                </a:rPr>
                                <m:t>)</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up>
                                      <m:r>
                                        <a:rPr lang="en-US" i="1">
                                          <a:solidFill>
                                            <a:schemeClr val="tx1"/>
                                          </a:solidFill>
                                          <a:latin typeface="Cambria Math" panose="02040503050406030204" pitchFamily="18" charset="0"/>
                                        </a:rPr>
                                        <m:t>2</m:t>
                                      </m:r>
                                    </m:sup>
                                  </m:sSubSup>
                                </m:e>
                              </m:nary>
                              <m:r>
                                <a:rPr lang="en-US" b="0" i="1" smtClean="0">
                                  <a:solidFill>
                                    <a:schemeClr val="tx1"/>
                                  </a:solidFill>
                                  <a:latin typeface="Cambria Math" panose="02040503050406030204" pitchFamily="18" charset="0"/>
                                </a:rPr>
                                <m:t>+</m:t>
                              </m:r>
                              <m:r>
                                <a:rPr lang="en-US" b="0" i="1" smtClean="0">
                                  <a:solidFill>
                                    <a:srgbClr val="00B0F0"/>
                                  </a:solidFill>
                                  <a:latin typeface="Cambria Math" panose="02040503050406030204" pitchFamily="18" charset="0"/>
                                </a:rPr>
                                <m:t>𝛼</m:t>
                              </m:r>
                              <m:nary>
                                <m:naryPr>
                                  <m:chr m:val="∑"/>
                                  <m:ctrlPr>
                                    <a:rPr lang="en-US" i="1">
                                      <a:solidFill>
                                        <a:schemeClr val="tx1"/>
                                      </a:solidFill>
                                      <a:latin typeface="Cambria Math" panose="02040503050406030204" pitchFamily="18" charset="0"/>
                                    </a:rPr>
                                  </m:ctrlPr>
                                </m:naryPr>
                                <m:sub>
                                  <m:r>
                                    <m:rPr>
                                      <m:brk m:alnAt="23"/>
                                    </m:rP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𝑝</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𝛽</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m:t>
                                  </m:r>
                                </m:e>
                              </m:nary>
                            </m:e>
                          </m:d>
                        </m:e>
                      </m:nary>
                    </m:oMath>
                  </m:oMathPara>
                </a14:m>
                <a:endParaRPr lang="en-US" i="1" dirty="0">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263982" y="1203870"/>
                <a:ext cx="6197338" cy="972702"/>
              </a:xfrm>
              <a:prstGeom prst="rect">
                <a:avLst/>
              </a:prstGeom>
              <a:blipFill>
                <a:blip r:embed="rId5"/>
                <a:stretch>
                  <a:fillRect/>
                </a:stretch>
              </a:blipFill>
            </p:spPr>
            <p:txBody>
              <a:bodyPr/>
              <a:lstStyle/>
              <a:p>
                <a:r>
                  <a:rPr lang="en-US">
                    <a:noFill/>
                  </a:rPr>
                  <a:t> </a:t>
                </a:r>
              </a:p>
            </p:txBody>
          </p:sp>
        </mc:Fallback>
      </mc:AlternateContent>
      <p:sp>
        <p:nvSpPr>
          <p:cNvPr id="14" name="Rectangle 13"/>
          <p:cNvSpPr/>
          <p:nvPr/>
        </p:nvSpPr>
        <p:spPr>
          <a:xfrm>
            <a:off x="1263982" y="2925687"/>
            <a:ext cx="8272989" cy="102944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960637" y="2856645"/>
            <a:ext cx="5059911" cy="1107996"/>
          </a:xfrm>
          <a:prstGeom prst="rect">
            <a:avLst/>
          </a:prstGeom>
          <a:noFill/>
        </p:spPr>
        <p:txBody>
          <a:bodyPr wrap="none" rtlCol="0">
            <a:spAutoFit/>
          </a:bodyPr>
          <a:lstStyle/>
          <a:p>
            <a:r>
              <a:rPr lang="en-US" sz="6600" dirty="0">
                <a:solidFill>
                  <a:schemeClr val="accent4"/>
                </a:solidFill>
              </a:rPr>
              <a:t>Compute MSE</a:t>
            </a:r>
          </a:p>
        </p:txBody>
      </p:sp>
    </p:spTree>
    <p:extLst>
      <p:ext uri="{BB962C8B-B14F-4D97-AF65-F5344CB8AC3E}">
        <p14:creationId xmlns:p14="http://schemas.microsoft.com/office/powerpoint/2010/main" val="707835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29371" y="1203870"/>
            <a:ext cx="5934554" cy="5580463"/>
          </a:xfrm>
          <a:prstGeom prst="rect">
            <a:avLst/>
          </a:prstGeom>
        </p:spPr>
      </p:pic>
      <p:sp>
        <p:nvSpPr>
          <p:cNvPr id="6" name="TextBox 5"/>
          <p:cNvSpPr txBox="1"/>
          <p:nvPr/>
        </p:nvSpPr>
        <p:spPr>
          <a:xfrm>
            <a:off x="1243913" y="403651"/>
            <a:ext cx="8771953" cy="800219"/>
          </a:xfrm>
          <a:prstGeom prst="rect">
            <a:avLst/>
          </a:prstGeom>
          <a:noFill/>
        </p:spPr>
        <p:txBody>
          <a:bodyPr wrap="none" rtlCol="0">
            <a:spAutoFit/>
          </a:bodyPr>
          <a:lstStyle/>
          <a:p>
            <a:r>
              <a:rPr lang="en-US" sz="2800" dirty="0"/>
              <a:t>ELASTIC NET REGRESSION of birthweight on </a:t>
            </a:r>
            <a:r>
              <a:rPr lang="en-US" sz="2800" dirty="0" err="1"/>
              <a:t>DNAm</a:t>
            </a:r>
            <a:r>
              <a:rPr lang="en-US" sz="2800" dirty="0"/>
              <a:t> at </a:t>
            </a:r>
            <a:r>
              <a:rPr lang="en-US" sz="2800" dirty="0" err="1"/>
              <a:t>CpGs</a:t>
            </a:r>
            <a:endParaRPr lang="en-US" sz="2800" dirty="0"/>
          </a:p>
          <a:p>
            <a:r>
              <a:rPr lang="en-US" dirty="0" err="1"/>
              <a:t>cv.glmnet</a:t>
            </a:r>
            <a:r>
              <a:rPr lang="en-US" sz="1400" dirty="0"/>
              <a:t> - </a:t>
            </a:r>
            <a:r>
              <a:rPr lang="en-US" dirty="0"/>
              <a:t>R package </a:t>
            </a:r>
            <a:r>
              <a:rPr lang="en-US" dirty="0" err="1"/>
              <a:t>glmnet</a:t>
            </a:r>
            <a:endParaRPr lang="en-US" sz="1400" dirty="0"/>
          </a:p>
        </p:txBody>
      </p:sp>
      <p:sp>
        <p:nvSpPr>
          <p:cNvPr id="17" name="Oval 16"/>
          <p:cNvSpPr/>
          <p:nvPr/>
        </p:nvSpPr>
        <p:spPr>
          <a:xfrm>
            <a:off x="4613097" y="1268640"/>
            <a:ext cx="340822" cy="284106"/>
          </a:xfrm>
          <a:prstGeom prst="ellipse">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925" y="978384"/>
            <a:ext cx="4467225" cy="2638425"/>
          </a:xfrm>
          <a:prstGeom prst="rect">
            <a:avLst/>
          </a:prstGeom>
        </p:spPr>
      </p:pic>
      <p:grpSp>
        <p:nvGrpSpPr>
          <p:cNvPr id="11" name="Group 10"/>
          <p:cNvGrpSpPr/>
          <p:nvPr/>
        </p:nvGrpSpPr>
        <p:grpSpPr>
          <a:xfrm>
            <a:off x="4904006" y="1511140"/>
            <a:ext cx="6741893" cy="4685181"/>
            <a:chOff x="4904006" y="1511140"/>
            <a:chExt cx="6741893" cy="4685181"/>
          </a:xfrm>
        </p:grpSpPr>
        <p:grpSp>
          <p:nvGrpSpPr>
            <p:cNvPr id="20" name="Group 19"/>
            <p:cNvGrpSpPr/>
            <p:nvPr/>
          </p:nvGrpSpPr>
          <p:grpSpPr>
            <a:xfrm>
              <a:off x="7263925" y="3699748"/>
              <a:ext cx="4381974" cy="2496573"/>
              <a:chOff x="7526122" y="1121140"/>
              <a:chExt cx="4381974" cy="2496573"/>
            </a:xfrm>
          </p:grpSpPr>
          <p:sp>
            <p:nvSpPr>
              <p:cNvPr id="8" name="TextBox 7"/>
              <p:cNvSpPr txBox="1"/>
              <p:nvPr/>
            </p:nvSpPr>
            <p:spPr>
              <a:xfrm>
                <a:off x="7526122" y="1121140"/>
                <a:ext cx="3145092" cy="523220"/>
              </a:xfrm>
              <a:prstGeom prst="rect">
                <a:avLst/>
              </a:prstGeom>
              <a:noFill/>
            </p:spPr>
            <p:txBody>
              <a:bodyPr wrap="none" rtlCol="0">
                <a:spAutoFit/>
              </a:bodyPr>
              <a:lstStyle/>
              <a:p>
                <a:r>
                  <a:rPr lang="en-US" sz="1400" dirty="0"/>
                  <a:t>     number of selected CpGs out of 450K </a:t>
                </a:r>
              </a:p>
              <a:p>
                <a:r>
                  <a:rPr lang="en-US" sz="1400" dirty="0"/>
                  <a:t>     that result in minimum MSE</a:t>
                </a:r>
              </a:p>
            </p:txBody>
          </p:sp>
          <p:pic>
            <p:nvPicPr>
              <p:cNvPr id="16" name="Picture 15"/>
              <p:cNvPicPr>
                <a:picLocks noChangeAspect="1"/>
              </p:cNvPicPr>
              <p:nvPr/>
            </p:nvPicPr>
            <p:blipFill>
              <a:blip r:embed="rId4"/>
              <a:stretch>
                <a:fillRect/>
              </a:stretch>
            </p:blipFill>
            <p:spPr>
              <a:xfrm>
                <a:off x="7661637" y="1569838"/>
                <a:ext cx="4246459" cy="2047875"/>
              </a:xfrm>
              <a:prstGeom prst="rect">
                <a:avLst/>
              </a:prstGeom>
            </p:spPr>
          </p:pic>
        </p:grpSp>
        <p:cxnSp>
          <p:nvCxnSpPr>
            <p:cNvPr id="9" name="Curved Connector 8"/>
            <p:cNvCxnSpPr>
              <a:stCxn id="17" idx="5"/>
            </p:cNvCxnSpPr>
            <p:nvPr/>
          </p:nvCxnSpPr>
          <p:spPr>
            <a:xfrm rot="16200000" flipH="1">
              <a:off x="5022657" y="1392489"/>
              <a:ext cx="2347628" cy="258492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35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77475" y="2582925"/>
            <a:ext cx="6780254" cy="1446550"/>
          </a:xfrm>
          <a:prstGeom prst="rect">
            <a:avLst/>
          </a:prstGeom>
          <a:noFill/>
        </p:spPr>
        <p:txBody>
          <a:bodyPr wrap="none" rtlCol="0">
            <a:spAutoFit/>
          </a:bodyPr>
          <a:lstStyle/>
          <a:p>
            <a:r>
              <a:rPr lang="en-US" sz="4400" dirty="0"/>
              <a:t>Can we make our own clock?</a:t>
            </a:r>
          </a:p>
          <a:p>
            <a:r>
              <a:rPr lang="en-US" sz="4400" dirty="0"/>
              <a:t>What do you think we need?</a:t>
            </a:r>
          </a:p>
        </p:txBody>
      </p:sp>
    </p:spTree>
    <p:extLst>
      <p:ext uri="{BB962C8B-B14F-4D97-AF65-F5344CB8AC3E}">
        <p14:creationId xmlns:p14="http://schemas.microsoft.com/office/powerpoint/2010/main" val="626980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a:off x="1161616" y="1084402"/>
            <a:ext cx="9944595" cy="5374434"/>
          </a:xfrm>
          <a:prstGeom prst="rect">
            <a:avLst/>
          </a:prstGeom>
        </p:spPr>
      </p:pic>
      <p:sp>
        <p:nvSpPr>
          <p:cNvPr id="5" name="TextBox 4"/>
          <p:cNvSpPr txBox="1"/>
          <p:nvPr/>
        </p:nvSpPr>
        <p:spPr>
          <a:xfrm>
            <a:off x="2909329" y="2848289"/>
            <a:ext cx="6388928" cy="923330"/>
          </a:xfrm>
          <a:prstGeom prst="rect">
            <a:avLst/>
          </a:prstGeom>
          <a:noFill/>
        </p:spPr>
        <p:txBody>
          <a:bodyPr wrap="none" rtlCol="0">
            <a:spAutoFit/>
          </a:bodyPr>
          <a:lstStyle/>
          <a:p>
            <a:r>
              <a:rPr lang="en-US" sz="5400" b="1" dirty="0"/>
              <a:t>We need DNAm data.</a:t>
            </a:r>
          </a:p>
        </p:txBody>
      </p:sp>
      <p:sp>
        <p:nvSpPr>
          <p:cNvPr id="6" name="Rectangle 5"/>
          <p:cNvSpPr/>
          <p:nvPr/>
        </p:nvSpPr>
        <p:spPr>
          <a:xfrm>
            <a:off x="2905270" y="3875270"/>
            <a:ext cx="7186006" cy="1077218"/>
          </a:xfrm>
          <a:prstGeom prst="rect">
            <a:avLst/>
          </a:prstGeom>
        </p:spPr>
        <p:txBody>
          <a:bodyPr wrap="none">
            <a:spAutoFit/>
          </a:bodyPr>
          <a:lstStyle/>
          <a:p>
            <a:pPr marL="457200" indent="-457200">
              <a:buFontTx/>
              <a:buChar char="-"/>
            </a:pPr>
            <a:r>
              <a:rPr lang="en-US" sz="3200" dirty="0"/>
              <a:t>Google NCBI Gene Expression Omnibus</a:t>
            </a:r>
          </a:p>
          <a:p>
            <a:pPr marL="457200" indent="-457200">
              <a:buFontTx/>
              <a:buChar char="-"/>
            </a:pPr>
            <a:r>
              <a:rPr lang="en-US" sz="3200"/>
              <a:t>GSE51032 and GSE87571</a:t>
            </a:r>
            <a:endParaRPr lang="en-US" sz="3200" dirty="0"/>
          </a:p>
        </p:txBody>
      </p:sp>
    </p:spTree>
    <p:extLst>
      <p:ext uri="{BB962C8B-B14F-4D97-AF65-F5344CB8AC3E}">
        <p14:creationId xmlns:p14="http://schemas.microsoft.com/office/powerpoint/2010/main" val="3396767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3942" y="2046470"/>
            <a:ext cx="7078476" cy="2985433"/>
          </a:xfrm>
          <a:prstGeom prst="rect">
            <a:avLst/>
          </a:prstGeom>
        </p:spPr>
        <p:txBody>
          <a:bodyPr wrap="none">
            <a:spAutoFit/>
          </a:bodyPr>
          <a:lstStyle/>
          <a:p>
            <a:r>
              <a:rPr lang="en-US" sz="3200" dirty="0"/>
              <a:t>Let’s get our hands a bit dirty.</a:t>
            </a:r>
          </a:p>
          <a:p>
            <a:endParaRPr lang="en-US" sz="3200" dirty="0"/>
          </a:p>
          <a:p>
            <a:r>
              <a:rPr lang="en-US" sz="3200" dirty="0"/>
              <a:t>Please download </a:t>
            </a:r>
          </a:p>
          <a:p>
            <a:pPr marL="514350" indent="-514350">
              <a:buAutoNum type="arabicParenR"/>
            </a:pPr>
            <a:r>
              <a:rPr lang="en-US" sz="3200" dirty="0"/>
              <a:t>R code and DNAm data</a:t>
            </a:r>
          </a:p>
          <a:p>
            <a:r>
              <a:rPr lang="en-US" sz="3200" dirty="0"/>
              <a:t>from the following </a:t>
            </a:r>
            <a:r>
              <a:rPr lang="en-US" sz="3200" dirty="0" err="1"/>
              <a:t>Onedrive</a:t>
            </a:r>
            <a:r>
              <a:rPr lang="en-US" sz="3200" dirty="0"/>
              <a:t> storage:</a:t>
            </a:r>
          </a:p>
          <a:p>
            <a:r>
              <a:rPr lang="en-US" sz="1400" dirty="0">
                <a:hlinkClick r:id="rId2"/>
              </a:rPr>
              <a:t>https://drive.google.com/drive/folders/1MUddC8SBU4G8yH-ECDNqczkPIkkXY_1-?usp</a:t>
            </a:r>
            <a:r>
              <a:rPr lang="en-US" sz="1400">
                <a:hlinkClick r:id="rId2"/>
              </a:rPr>
              <a:t>=sharing</a:t>
            </a:r>
            <a:endParaRPr lang="en-US" sz="1400"/>
          </a:p>
          <a:p>
            <a:endParaRPr lang="en-US" sz="1400" dirty="0"/>
          </a:p>
        </p:txBody>
      </p:sp>
    </p:spTree>
    <p:extLst>
      <p:ext uri="{BB962C8B-B14F-4D97-AF65-F5344CB8AC3E}">
        <p14:creationId xmlns:p14="http://schemas.microsoft.com/office/powerpoint/2010/main" val="410129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20540" y="746761"/>
            <a:ext cx="7090888" cy="5871754"/>
            <a:chOff x="4320540" y="746761"/>
            <a:chExt cx="7090888" cy="5871754"/>
          </a:xfrm>
        </p:grpSpPr>
        <p:sp>
          <p:nvSpPr>
            <p:cNvPr id="4" name="Pentagon 3"/>
            <p:cNvSpPr/>
            <p:nvPr/>
          </p:nvSpPr>
          <p:spPr>
            <a:xfrm>
              <a:off x="4320540" y="746761"/>
              <a:ext cx="4431574" cy="5871754"/>
            </a:xfrm>
            <a:prstGeom prst="homePlate">
              <a:avLst/>
            </a:prstGeom>
            <a:gradFill flip="none" rotWithShape="1">
              <a:gsLst>
                <a:gs pos="0">
                  <a:schemeClr val="accent3">
                    <a:lumMod val="5000"/>
                    <a:lumOff val="95000"/>
                  </a:schemeClr>
                </a:gs>
                <a:gs pos="72000">
                  <a:schemeClr val="accent3">
                    <a:lumMod val="45000"/>
                    <a:lumOff val="55000"/>
                    <a:alpha val="62000"/>
                  </a:schemeClr>
                </a:gs>
                <a:gs pos="99000">
                  <a:schemeClr val="accent3">
                    <a:lumMod val="45000"/>
                    <a:lumOff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sciencellonline.com/blog/wp-content/uploads/2018/01/telomere_wall_street_jornal.jpg"/>
            <p:cNvPicPr>
              <a:picLocks noChangeAspect="1" noChangeArrowheads="1"/>
            </p:cNvPicPr>
            <p:nvPr/>
          </p:nvPicPr>
          <p:blipFill>
            <a:blip r:embed="rId3" cstate="print">
              <a:clrChange>
                <a:clrFrom>
                  <a:srgbClr val="F1F4F9"/>
                </a:clrFrom>
                <a:clrTo>
                  <a:srgbClr val="F1F4F9">
                    <a:alpha val="0"/>
                  </a:srgbClr>
                </a:clrTo>
              </a:clrChange>
              <a:extLst>
                <a:ext uri="{28A0092B-C50C-407E-A947-70E740481C1C}">
                  <a14:useLocalDpi xmlns:a14="http://schemas.microsoft.com/office/drawing/2010/main" val="0"/>
                </a:ext>
              </a:extLst>
            </a:blip>
            <a:srcRect/>
            <a:stretch>
              <a:fillRect/>
            </a:stretch>
          </p:blipFill>
          <p:spPr bwMode="auto">
            <a:xfrm>
              <a:off x="7234956" y="1143456"/>
              <a:ext cx="1975757" cy="14704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NA methylation as a mechanism of epigenesis Dna Methylation, Hydrogen Bond, Photosynthesis, Genetics, Biology, Ap Biology"/>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5096" y="2883661"/>
              <a:ext cx="3640818" cy="20429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es Gut Microbiota Manipulate Our Minds? | Biology | Sci-News.com"/>
            <p:cNvPicPr>
              <a:picLocks noChangeAspect="1" noChangeArrowheads="1"/>
            </p:cNvPicPr>
            <p:nvPr/>
          </p:nvPicPr>
          <p:blipFill>
            <a:blip r:embed="rId5" cstate="print">
              <a:clrChange>
                <a:clrFrom>
                  <a:srgbClr val="E3FFFF"/>
                </a:clrFrom>
                <a:clrTo>
                  <a:srgbClr val="E3FFFF">
                    <a:alpha val="0"/>
                  </a:srgbClr>
                </a:clrTo>
              </a:clrChange>
              <a:extLst>
                <a:ext uri="{28A0092B-C50C-407E-A947-70E740481C1C}">
                  <a14:useLocalDpi xmlns:a14="http://schemas.microsoft.com/office/drawing/2010/main" val="0"/>
                </a:ext>
              </a:extLst>
            </a:blip>
            <a:srcRect/>
            <a:stretch>
              <a:fillRect/>
            </a:stretch>
          </p:blipFill>
          <p:spPr bwMode="auto">
            <a:xfrm>
              <a:off x="9513661" y="1027575"/>
              <a:ext cx="1702253" cy="1702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00" t="15416" r="11750" b="13195"/>
            <a:stretch/>
          </p:blipFill>
          <p:spPr>
            <a:xfrm>
              <a:off x="10236451" y="5196280"/>
              <a:ext cx="1174977" cy="1287715"/>
            </a:xfrm>
            <a:prstGeom prst="rect">
              <a:avLst/>
            </a:prstGeom>
          </p:spPr>
        </p:pic>
        <p:pic>
          <p:nvPicPr>
            <p:cNvPr id="3084" name="Picture 12" descr="Basal Metabolic Rate for Android - APK Downlo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2834" y="5289698"/>
              <a:ext cx="1003169" cy="132881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descr="We calculate and tell our age in years, but our so-called biological age is also very important. First time hearing the term? Don’t worry, w. Fitness Biology, Systemic Inflammation, Healthy Aging, Healthy Eats, Health Pictures, Leaky Gut, Aging Process, Strong Relationship, Stress Management"/>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58630"/>
          <a:stretch/>
        </p:blipFill>
        <p:spPr bwMode="auto">
          <a:xfrm>
            <a:off x="1102708" y="424030"/>
            <a:ext cx="5829300" cy="26559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58109" y="3175758"/>
            <a:ext cx="2383888" cy="2585323"/>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Measures how many times you have revolved around the sun.</a:t>
            </a:r>
          </a:p>
          <a:p>
            <a:pPr marL="285750" indent="-285750">
              <a:buClr>
                <a:srgbClr val="0070C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Cannot be reversed or altered.</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484165" y="3175758"/>
            <a:ext cx="2383888" cy="3693319"/>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Measures how well your physiological systems are functioning.</a:t>
            </a:r>
          </a:p>
          <a:p>
            <a:pPr marL="285750" indent="-285750">
              <a:buClr>
                <a:srgbClr val="C0000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Highly correlated with chronological age.</a:t>
            </a:r>
          </a:p>
          <a:p>
            <a:pPr marL="285750" indent="-285750">
              <a:buClr>
                <a:srgbClr val="C0000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Possibly reversed through therapeutic interventions.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4320540" y="746761"/>
            <a:ext cx="4431574" cy="5871754"/>
          </a:xfrm>
          <a:prstGeom prst="homePlate">
            <a:avLst/>
          </a:prstGeom>
          <a:gradFill flip="none" rotWithShape="1">
            <a:gsLst>
              <a:gs pos="0">
                <a:schemeClr val="accent3">
                  <a:lumMod val="5000"/>
                  <a:lumOff val="95000"/>
                </a:schemeClr>
              </a:gs>
              <a:gs pos="72000">
                <a:schemeClr val="accent3">
                  <a:lumMod val="45000"/>
                  <a:lumOff val="55000"/>
                  <a:alpha val="62000"/>
                </a:schemeClr>
              </a:gs>
              <a:gs pos="99000">
                <a:schemeClr val="accent3">
                  <a:lumMod val="45000"/>
                  <a:lumOff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s://sciencellonline.com/blog/wp-content/uploads/2018/01/telomere_wall_street_jornal.jpg"/>
          <p:cNvPicPr>
            <a:picLocks noChangeAspect="1" noChangeArrowheads="1"/>
          </p:cNvPicPr>
          <p:nvPr/>
        </p:nvPicPr>
        <p:blipFill>
          <a:blip r:embed="rId3" cstate="print">
            <a:clrChange>
              <a:clrFrom>
                <a:srgbClr val="F1F4F9"/>
              </a:clrFrom>
              <a:clrTo>
                <a:srgbClr val="F1F4F9">
                  <a:alpha val="0"/>
                </a:srgbClr>
              </a:clrTo>
            </a:clrChange>
            <a:extLst>
              <a:ext uri="{28A0092B-C50C-407E-A947-70E740481C1C}">
                <a14:useLocalDpi xmlns:a14="http://schemas.microsoft.com/office/drawing/2010/main" val="0"/>
              </a:ext>
            </a:extLst>
          </a:blip>
          <a:srcRect/>
          <a:stretch>
            <a:fillRect/>
          </a:stretch>
        </p:blipFill>
        <p:spPr bwMode="auto">
          <a:xfrm>
            <a:off x="7234956" y="1143456"/>
            <a:ext cx="1975757" cy="14704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oes Gut Microbiota Manipulate Our Minds? | Biology | Sci-News.com"/>
          <p:cNvPicPr>
            <a:picLocks noChangeAspect="1" noChangeArrowheads="1"/>
          </p:cNvPicPr>
          <p:nvPr/>
        </p:nvPicPr>
        <p:blipFill>
          <a:blip r:embed="rId4" cstate="print">
            <a:clrChange>
              <a:clrFrom>
                <a:srgbClr val="E3FFFF"/>
              </a:clrFrom>
              <a:clrTo>
                <a:srgbClr val="E3FFFF">
                  <a:alpha val="0"/>
                </a:srgbClr>
              </a:clrTo>
            </a:clrChange>
            <a:extLst>
              <a:ext uri="{28A0092B-C50C-407E-A947-70E740481C1C}">
                <a14:useLocalDpi xmlns:a14="http://schemas.microsoft.com/office/drawing/2010/main" val="0"/>
              </a:ext>
            </a:extLst>
          </a:blip>
          <a:srcRect/>
          <a:stretch>
            <a:fillRect/>
          </a:stretch>
        </p:blipFill>
        <p:spPr bwMode="auto">
          <a:xfrm>
            <a:off x="9513661" y="1027575"/>
            <a:ext cx="1702253" cy="1702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900" t="15416" r="11750" b="13195"/>
          <a:stretch/>
        </p:blipFill>
        <p:spPr>
          <a:xfrm>
            <a:off x="10236451" y="5196280"/>
            <a:ext cx="1174977" cy="1287715"/>
          </a:xfrm>
          <a:prstGeom prst="rect">
            <a:avLst/>
          </a:prstGeom>
        </p:spPr>
      </p:pic>
      <p:pic>
        <p:nvPicPr>
          <p:cNvPr id="3084" name="Picture 12" descr="Basal Metabolic Rate for Android - APK Downlo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2834" y="5289698"/>
            <a:ext cx="1003169" cy="132881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e calculate and tell our age in years, but our so-called biological age is also very important. First time hearing the term? Don’t worry, w. Fitness Biology, Systemic Inflammation, Healthy Aging, Healthy Eats, Health Pictures, Leaky Gut, Aging Process, Strong Relationship, Stress Management"/>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58630"/>
          <a:stretch/>
        </p:blipFill>
        <p:spPr bwMode="auto">
          <a:xfrm>
            <a:off x="1102708" y="424030"/>
            <a:ext cx="5829300" cy="26559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358109" y="3175758"/>
            <a:ext cx="2383888" cy="2585323"/>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Measures how many times you have revolved around the sun.</a:t>
            </a:r>
          </a:p>
          <a:p>
            <a:pPr marL="285750" indent="-285750">
              <a:buClr>
                <a:srgbClr val="0070C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Clr>
                <a:srgbClr val="0070C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Cannot be reversed or altered.</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3080" name="Picture 8" descr="DNA methylation as a mechanism of epigenesis Dna Methylation, Hydrogen Bond, Photosynthesis, Genetics, Biology, Ap Biology"/>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5096" y="2883661"/>
            <a:ext cx="3640818" cy="2042903"/>
          </a:xfrm>
          <a:prstGeom prst="rect">
            <a:avLst/>
          </a:prstGeom>
          <a:solidFill>
            <a:schemeClr val="bg1"/>
          </a:solidFill>
        </p:spPr>
      </p:pic>
      <p:sp>
        <p:nvSpPr>
          <p:cNvPr id="11" name="TextBox 10"/>
          <p:cNvSpPr txBox="1"/>
          <p:nvPr/>
        </p:nvSpPr>
        <p:spPr>
          <a:xfrm>
            <a:off x="4484165" y="3175758"/>
            <a:ext cx="2383888" cy="3693319"/>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Measures how well your physiological systems are functioning.</a:t>
            </a:r>
          </a:p>
          <a:p>
            <a:pPr marL="285750" indent="-285750">
              <a:buClr>
                <a:srgbClr val="C0000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Highly correlated with chronological age.</a:t>
            </a:r>
          </a:p>
          <a:p>
            <a:pPr marL="285750" indent="-285750">
              <a:buClr>
                <a:srgbClr val="C00000"/>
              </a:buClr>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Clr>
                <a:srgbClr val="C00000"/>
              </a:buClr>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Possibly reversed through therapeutic interventions.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4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750" fill="hold"/>
                                        <p:tgtEl>
                                          <p:spTgt spid="30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194" y="0"/>
            <a:ext cx="4768606" cy="1758336"/>
          </a:xfrm>
          <a:prstGeom prst="rect">
            <a:avLst/>
          </a:prstGeom>
        </p:spPr>
      </p:pic>
      <p:pic>
        <p:nvPicPr>
          <p:cNvPr id="5" name="Picture 4"/>
          <p:cNvPicPr>
            <a:picLocks noChangeAspect="1"/>
          </p:cNvPicPr>
          <p:nvPr/>
        </p:nvPicPr>
        <p:blipFill rotWithShape="1">
          <a:blip r:embed="rId4"/>
          <a:srcRect t="709"/>
          <a:stretch/>
        </p:blipFill>
        <p:spPr>
          <a:xfrm>
            <a:off x="1438642" y="1758336"/>
            <a:ext cx="8658225" cy="4530113"/>
          </a:xfrm>
          <a:prstGeom prst="rect">
            <a:avLst/>
          </a:prstGeom>
        </p:spPr>
      </p:pic>
      <p:grpSp>
        <p:nvGrpSpPr>
          <p:cNvPr id="3" name="Group 2"/>
          <p:cNvGrpSpPr/>
          <p:nvPr/>
        </p:nvGrpSpPr>
        <p:grpSpPr>
          <a:xfrm>
            <a:off x="7591679" y="2900517"/>
            <a:ext cx="2160401" cy="987118"/>
            <a:chOff x="7591679" y="2900517"/>
            <a:chExt cx="2160401" cy="987118"/>
          </a:xfrm>
        </p:grpSpPr>
        <p:sp>
          <p:nvSpPr>
            <p:cNvPr id="2" name="TextBox 1"/>
            <p:cNvSpPr txBox="1"/>
            <p:nvPr/>
          </p:nvSpPr>
          <p:spPr>
            <a:xfrm rot="19897772">
              <a:off x="7591679" y="2900517"/>
              <a:ext cx="1757725" cy="369332"/>
            </a:xfrm>
            <a:prstGeom prst="rect">
              <a:avLst/>
            </a:prstGeom>
            <a:noFill/>
          </p:spPr>
          <p:txBody>
            <a:bodyPr wrap="none" rtlCol="0">
              <a:spAutoFit/>
            </a:bodyPr>
            <a:lstStyle/>
            <a:p>
              <a:r>
                <a:rPr lang="en-US" dirty="0"/>
                <a:t>Age </a:t>
              </a:r>
              <a:r>
                <a:rPr lang="en-US" b="1" dirty="0"/>
                <a:t>acceleration</a:t>
              </a:r>
            </a:p>
          </p:txBody>
        </p:sp>
        <p:sp>
          <p:nvSpPr>
            <p:cNvPr id="6" name="TextBox 5"/>
            <p:cNvSpPr txBox="1"/>
            <p:nvPr/>
          </p:nvSpPr>
          <p:spPr>
            <a:xfrm rot="19719859">
              <a:off x="7965501" y="3518303"/>
              <a:ext cx="1786579" cy="369332"/>
            </a:xfrm>
            <a:prstGeom prst="rect">
              <a:avLst/>
            </a:prstGeom>
            <a:noFill/>
          </p:spPr>
          <p:txBody>
            <a:bodyPr wrap="none" rtlCol="0">
              <a:spAutoFit/>
            </a:bodyPr>
            <a:lstStyle/>
            <a:p>
              <a:r>
                <a:rPr lang="en-US" dirty="0"/>
                <a:t>Age </a:t>
              </a:r>
              <a:r>
                <a:rPr lang="en-US" b="1" dirty="0"/>
                <a:t>deceleration</a:t>
              </a:r>
            </a:p>
          </p:txBody>
        </p:sp>
      </p:grpSp>
    </p:spTree>
    <p:extLst>
      <p:ext uri="{BB962C8B-B14F-4D97-AF65-F5344CB8AC3E}">
        <p14:creationId xmlns:p14="http://schemas.microsoft.com/office/powerpoint/2010/main" val="414355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rs.els-cdn.com/content/image/1-s2.0-S0047637417302476-gr1_l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284" y="611951"/>
            <a:ext cx="9297570" cy="54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596390"/>
            <a:ext cx="10443885" cy="261610"/>
          </a:xfrm>
          <a:prstGeom prst="rect">
            <a:avLst/>
          </a:prstGeom>
          <a:noFill/>
        </p:spPr>
        <p:txBody>
          <a:bodyPr wrap="none" rtlCol="0">
            <a:spAutoFit/>
          </a:bodyPr>
          <a:lstStyle/>
          <a:p>
            <a:r>
              <a:rPr lang="en-US" sz="1100" dirty="0">
                <a:latin typeface="Times New Roman" panose="02020603050405020304" pitchFamily="18" charset="0"/>
                <a:cs typeface="Times New Roman" panose="02020603050405020304" pitchFamily="18" charset="0"/>
              </a:rPr>
              <a:t>Source: </a:t>
            </a:r>
            <a:r>
              <a:rPr lang="en-US" sz="1100" dirty="0" err="1">
                <a:latin typeface="Times New Roman" panose="02020603050405020304" pitchFamily="18" charset="0"/>
                <a:cs typeface="Times New Roman" panose="02020603050405020304" pitchFamily="18" charset="0"/>
              </a:rPr>
              <a:t>Declerck</a:t>
            </a:r>
            <a:r>
              <a:rPr lang="en-US" sz="1100" dirty="0">
                <a:latin typeface="Times New Roman" panose="02020603050405020304" pitchFamily="18" charset="0"/>
                <a:cs typeface="Times New Roman" panose="02020603050405020304" pitchFamily="18" charset="0"/>
              </a:rPr>
              <a:t>, Ken, and </a:t>
            </a:r>
            <a:r>
              <a:rPr lang="en-US" sz="1100" dirty="0" err="1">
                <a:latin typeface="Times New Roman" panose="02020603050405020304" pitchFamily="18" charset="0"/>
                <a:cs typeface="Times New Roman" panose="02020603050405020304" pitchFamily="18" charset="0"/>
              </a:rPr>
              <a:t>Wim</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Vanden</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Berghe</a:t>
            </a:r>
            <a:r>
              <a:rPr lang="en-US" sz="1100" dirty="0">
                <a:latin typeface="Times New Roman" panose="02020603050405020304" pitchFamily="18" charset="0"/>
                <a:cs typeface="Times New Roman" panose="02020603050405020304" pitchFamily="18" charset="0"/>
              </a:rPr>
              <a:t>. "Back to the future: epigenetic clock plasticity towards healthy aging." </a:t>
            </a:r>
            <a:r>
              <a:rPr lang="en-US" sz="1100" i="1" dirty="0">
                <a:latin typeface="Times New Roman" panose="02020603050405020304" pitchFamily="18" charset="0"/>
                <a:cs typeface="Times New Roman" panose="02020603050405020304" pitchFamily="18" charset="0"/>
              </a:rPr>
              <a:t>Mechanisms of Ageing and Development</a:t>
            </a:r>
            <a:r>
              <a:rPr lang="en-US" sz="1100" dirty="0">
                <a:latin typeface="Times New Roman" panose="02020603050405020304" pitchFamily="18" charset="0"/>
                <a:cs typeface="Times New Roman" panose="02020603050405020304" pitchFamily="18" charset="0"/>
              </a:rPr>
              <a:t> 174 (2018): 18-29.</a:t>
            </a:r>
          </a:p>
        </p:txBody>
      </p:sp>
    </p:spTree>
    <p:extLst>
      <p:ext uri="{BB962C8B-B14F-4D97-AF65-F5344CB8AC3E}">
        <p14:creationId xmlns:p14="http://schemas.microsoft.com/office/powerpoint/2010/main" val="273922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4573" y="2035836"/>
            <a:ext cx="6277296" cy="2554545"/>
          </a:xfrm>
          <a:prstGeom prst="rect">
            <a:avLst/>
          </a:prstGeom>
          <a:noFill/>
        </p:spPr>
        <p:txBody>
          <a:bodyPr wrap="none" rtlCol="0">
            <a:spAutoFit/>
          </a:bodyPr>
          <a:lstStyle/>
          <a:p>
            <a:r>
              <a:rPr lang="en-US" sz="3200" dirty="0"/>
              <a:t>How do epigenetic clocks look like?</a:t>
            </a:r>
          </a:p>
          <a:p>
            <a:endParaRPr lang="en-US" sz="3200" dirty="0"/>
          </a:p>
          <a:p>
            <a:r>
              <a:rPr lang="en-US" sz="3200" dirty="0"/>
              <a:t>How did researchers develop them? </a:t>
            </a:r>
          </a:p>
          <a:p>
            <a:endParaRPr lang="en-US" sz="3200" dirty="0"/>
          </a:p>
          <a:p>
            <a:r>
              <a:rPr lang="en-US" sz="3200" dirty="0"/>
              <a:t>Can we make our own?</a:t>
            </a:r>
          </a:p>
        </p:txBody>
      </p:sp>
    </p:spTree>
    <p:extLst>
      <p:ext uri="{BB962C8B-B14F-4D97-AF65-F5344CB8AC3E}">
        <p14:creationId xmlns:p14="http://schemas.microsoft.com/office/powerpoint/2010/main" val="759863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912" y="1184986"/>
            <a:ext cx="9944595" cy="5374434"/>
          </a:xfrm>
          <a:prstGeom prst="rect">
            <a:avLst/>
          </a:prstGeom>
        </p:spPr>
      </p:pic>
      <p:sp>
        <p:nvSpPr>
          <p:cNvPr id="5" name="TextBox 4"/>
          <p:cNvSpPr txBox="1"/>
          <p:nvPr/>
        </p:nvSpPr>
        <p:spPr>
          <a:xfrm>
            <a:off x="1243913" y="403651"/>
            <a:ext cx="5227200" cy="523220"/>
          </a:xfrm>
          <a:prstGeom prst="rect">
            <a:avLst/>
          </a:prstGeom>
          <a:noFill/>
        </p:spPr>
        <p:txBody>
          <a:bodyPr wrap="none" rtlCol="0">
            <a:spAutoFit/>
          </a:bodyPr>
          <a:lstStyle/>
          <a:p>
            <a:r>
              <a:rPr lang="en-US" sz="2800" dirty="0"/>
              <a:t>Snapshot of DNA methylation data</a:t>
            </a:r>
          </a:p>
        </p:txBody>
      </p:sp>
      <p:sp>
        <p:nvSpPr>
          <p:cNvPr id="6" name="Rectangle 5"/>
          <p:cNvSpPr/>
          <p:nvPr/>
        </p:nvSpPr>
        <p:spPr>
          <a:xfrm>
            <a:off x="1243912" y="1184986"/>
            <a:ext cx="3179596" cy="5374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3508" y="1184986"/>
            <a:ext cx="6605276" cy="5374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3578" y="1229324"/>
            <a:ext cx="348951" cy="171995"/>
          </a:xfrm>
          <a:prstGeom prst="rect">
            <a:avLst/>
          </a:prstGeom>
          <a:solidFill>
            <a:schemeClr val="bg1"/>
          </a:solidFill>
        </p:spPr>
        <p:txBody>
          <a:bodyPr wrap="none" rtlCol="0" anchor="ctr">
            <a:spAutoFit/>
          </a:bodyPr>
          <a:lstStyle/>
          <a:p>
            <a:r>
              <a:rPr lang="en-US" sz="1200" dirty="0"/>
              <a:t>Age</a:t>
            </a:r>
          </a:p>
        </p:txBody>
      </p:sp>
      <p:sp>
        <p:nvSpPr>
          <p:cNvPr id="2" name="Rectangle 1"/>
          <p:cNvSpPr/>
          <p:nvPr/>
        </p:nvSpPr>
        <p:spPr>
          <a:xfrm rot="20344423">
            <a:off x="6318078" y="3553052"/>
            <a:ext cx="2554571" cy="540476"/>
          </a:xfrm>
          <a:prstGeom prst="rect">
            <a:avLst/>
          </a:prstGeom>
          <a:solidFill>
            <a:schemeClr val="bg1"/>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rPr>
              <a:t>Illustrative only</a:t>
            </a:r>
          </a:p>
        </p:txBody>
      </p:sp>
    </p:spTree>
    <p:extLst>
      <p:ext uri="{BB962C8B-B14F-4D97-AF65-F5344CB8AC3E}">
        <p14:creationId xmlns:p14="http://schemas.microsoft.com/office/powerpoint/2010/main" val="370144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1243912" y="1184986"/>
            <a:ext cx="9944595" cy="5374434"/>
          </a:xfrm>
          <a:prstGeom prst="rect">
            <a:avLst/>
          </a:prstGeom>
        </p:spPr>
      </p:pic>
      <p:sp>
        <p:nvSpPr>
          <p:cNvPr id="5" name="TextBox 4"/>
          <p:cNvSpPr txBox="1"/>
          <p:nvPr/>
        </p:nvSpPr>
        <p:spPr>
          <a:xfrm>
            <a:off x="1243913" y="403651"/>
            <a:ext cx="5227200" cy="523220"/>
          </a:xfrm>
          <a:prstGeom prst="rect">
            <a:avLst/>
          </a:prstGeom>
          <a:noFill/>
        </p:spPr>
        <p:txBody>
          <a:bodyPr wrap="none" rtlCol="0">
            <a:spAutoFit/>
          </a:bodyPr>
          <a:lstStyle/>
          <a:p>
            <a:r>
              <a:rPr lang="en-US" sz="2800" dirty="0"/>
              <a:t>Snapshot of DNA methylation data</a:t>
            </a:r>
          </a:p>
        </p:txBody>
      </p:sp>
      <p:sp>
        <p:nvSpPr>
          <p:cNvPr id="6" name="Rectangle 5"/>
          <p:cNvSpPr/>
          <p:nvPr/>
        </p:nvSpPr>
        <p:spPr>
          <a:xfrm>
            <a:off x="1243912" y="1184986"/>
            <a:ext cx="3179596" cy="5374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23508" y="1184986"/>
            <a:ext cx="6605276" cy="53744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3773555" y="2619316"/>
                <a:ext cx="7617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𝑌</m:t>
                      </m:r>
                      <m:r>
                        <a:rPr lang="en-US" sz="2400" b="0" i="1" smtClean="0">
                          <a:latin typeface="Cambria Math" panose="02040503050406030204" pitchFamily="18" charset="0"/>
                        </a:rPr>
                        <m:t>=</m:t>
                      </m:r>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773555" y="2619316"/>
                <a:ext cx="761747"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94130" y="2622101"/>
                <a:ext cx="9258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1 </m:t>
                          </m:r>
                        </m:sub>
                      </m:sSub>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394130" y="2622101"/>
                <a:ext cx="925894" cy="461665"/>
              </a:xfrm>
              <a:prstGeom prst="rect">
                <a:avLst/>
              </a:prstGeom>
              <a:blipFill>
                <a:blip r:embed="rId4"/>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229260" y="2622101"/>
                <a:ext cx="9401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2 </m:t>
                          </m:r>
                        </m:sub>
                      </m:sSub>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229260" y="2622101"/>
                <a:ext cx="940129" cy="461665"/>
              </a:xfrm>
              <a:prstGeom prst="rect">
                <a:avLst/>
              </a:prstGeom>
              <a:blipFill>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64390" y="2622101"/>
                <a:ext cx="9401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3 </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064390" y="2622101"/>
                <a:ext cx="940129" cy="461665"/>
              </a:xfrm>
              <a:prstGeom prst="rect">
                <a:avLst/>
              </a:prstGeom>
              <a:blipFill>
                <a:blip r:embed="rId6"/>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899521" y="2622101"/>
                <a:ext cx="929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4 </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899521" y="2622101"/>
                <a:ext cx="929613" cy="461665"/>
              </a:xfrm>
              <a:prstGeom prst="rect">
                <a:avLst/>
              </a:prstGeom>
              <a:blipFill>
                <a:blip r:embed="rId7"/>
                <a:stretch>
                  <a:fillRect b="-17105"/>
                </a:stretch>
              </a:blipFill>
            </p:spPr>
            <p:txBody>
              <a:bodyPr/>
              <a:lstStyle/>
              <a:p>
                <a:r>
                  <a:rPr lang="en-US">
                    <a:noFill/>
                  </a:rPr>
                  <a:t> </a:t>
                </a:r>
              </a:p>
            </p:txBody>
          </p:sp>
        </mc:Fallback>
      </mc:AlternateContent>
      <p:sp>
        <p:nvSpPr>
          <p:cNvPr id="14" name="TextBox 13"/>
          <p:cNvSpPr txBox="1"/>
          <p:nvPr/>
        </p:nvSpPr>
        <p:spPr>
          <a:xfrm>
            <a:off x="5070498" y="2622101"/>
            <a:ext cx="338554" cy="461665"/>
          </a:xfrm>
          <a:prstGeom prst="rect">
            <a:avLst/>
          </a:prstGeom>
          <a:noFill/>
        </p:spPr>
        <p:txBody>
          <a:bodyPr wrap="none" rtlCol="0">
            <a:spAutoFit/>
          </a:bodyPr>
          <a:lstStyle/>
          <a:p>
            <a:r>
              <a:rPr lang="en-US" sz="2400" dirty="0"/>
              <a:t>+</a:t>
            </a:r>
          </a:p>
        </p:txBody>
      </p:sp>
      <p:sp>
        <p:nvSpPr>
          <p:cNvPr id="15" name="TextBox 14"/>
          <p:cNvSpPr txBox="1"/>
          <p:nvPr/>
        </p:nvSpPr>
        <p:spPr>
          <a:xfrm>
            <a:off x="5926406" y="2622101"/>
            <a:ext cx="338554" cy="461665"/>
          </a:xfrm>
          <a:prstGeom prst="rect">
            <a:avLst/>
          </a:prstGeom>
          <a:noFill/>
        </p:spPr>
        <p:txBody>
          <a:bodyPr wrap="none" rtlCol="0">
            <a:spAutoFit/>
          </a:bodyPr>
          <a:lstStyle/>
          <a:p>
            <a:r>
              <a:rPr lang="en-US" sz="2400" dirty="0"/>
              <a:t>+</a:t>
            </a:r>
          </a:p>
        </p:txBody>
      </p:sp>
      <p:sp>
        <p:nvSpPr>
          <p:cNvPr id="16" name="TextBox 15"/>
          <p:cNvSpPr txBox="1"/>
          <p:nvPr/>
        </p:nvSpPr>
        <p:spPr>
          <a:xfrm>
            <a:off x="6745827" y="2622101"/>
            <a:ext cx="338554" cy="461665"/>
          </a:xfrm>
          <a:prstGeom prst="rect">
            <a:avLst/>
          </a:prstGeom>
          <a:noFill/>
        </p:spPr>
        <p:txBody>
          <a:bodyPr wrap="none" rtlCol="0">
            <a:spAutoFit/>
          </a:bodyPr>
          <a:lstStyle/>
          <a:p>
            <a:r>
              <a:rPr lang="en-US" sz="2400" dirty="0"/>
              <a:t>+</a:t>
            </a:r>
          </a:p>
        </p:txBody>
      </p:sp>
      <p:sp>
        <p:nvSpPr>
          <p:cNvPr id="18" name="TextBox 17"/>
          <p:cNvSpPr txBox="1"/>
          <p:nvPr/>
        </p:nvSpPr>
        <p:spPr>
          <a:xfrm>
            <a:off x="7721097" y="2622101"/>
            <a:ext cx="3204723" cy="461665"/>
          </a:xfrm>
          <a:prstGeom prst="rect">
            <a:avLst/>
          </a:prstGeom>
          <a:noFill/>
        </p:spPr>
        <p:txBody>
          <a:bodyPr wrap="none" rtlCol="0">
            <a:spAutoFit/>
          </a:bodyPr>
          <a:lstStyle/>
          <a:p>
            <a:r>
              <a:rPr lang="en-US" sz="2400" dirty="0"/>
              <a:t>…     …     …      …     …    …</a:t>
            </a:r>
          </a:p>
        </p:txBody>
      </p:sp>
      <mc:AlternateContent xmlns:mc="http://schemas.openxmlformats.org/markup-compatibility/2006" xmlns:a14="http://schemas.microsoft.com/office/drawing/2010/main">
        <mc:Choice Requires="a14">
          <p:sp>
            <p:nvSpPr>
              <p:cNvPr id="19" name="TextBox 18"/>
              <p:cNvSpPr txBox="1"/>
              <p:nvPr/>
            </p:nvSpPr>
            <p:spPr>
              <a:xfrm>
                <a:off x="11030227" y="2622101"/>
                <a:ext cx="61228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0 </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1030227" y="2622101"/>
                <a:ext cx="612284" cy="461665"/>
              </a:xfrm>
              <a:prstGeom prst="rect">
                <a:avLst/>
              </a:prstGeom>
              <a:blipFill>
                <a:blip r:embed="rId8"/>
                <a:stretch>
                  <a:fillRect l="-1980" b="-17105"/>
                </a:stretch>
              </a:blipFill>
            </p:spPr>
            <p:txBody>
              <a:bodyPr/>
              <a:lstStyle/>
              <a:p>
                <a:r>
                  <a:rPr lang="en-US">
                    <a:noFill/>
                  </a:rPr>
                  <a:t> </a:t>
                </a:r>
              </a:p>
            </p:txBody>
          </p:sp>
        </mc:Fallback>
      </mc:AlternateContent>
      <p:sp>
        <p:nvSpPr>
          <p:cNvPr id="20" name="TextBox 19"/>
          <p:cNvSpPr txBox="1"/>
          <p:nvPr/>
        </p:nvSpPr>
        <p:spPr>
          <a:xfrm>
            <a:off x="10875484" y="2622101"/>
            <a:ext cx="338554" cy="461665"/>
          </a:xfrm>
          <a:prstGeom prst="rect">
            <a:avLst/>
          </a:prstGeom>
          <a:noFill/>
        </p:spPr>
        <p:txBody>
          <a:bodyPr wrap="none" rtlCol="0">
            <a:spAutoFit/>
          </a:bodyPr>
          <a:lstStyle/>
          <a:p>
            <a:r>
              <a:rPr lang="en-US" sz="2400" dirty="0"/>
              <a:t>+</a:t>
            </a:r>
          </a:p>
        </p:txBody>
      </p:sp>
      <p:sp>
        <p:nvSpPr>
          <p:cNvPr id="3" name="Rectangle 2"/>
          <p:cNvSpPr/>
          <p:nvPr/>
        </p:nvSpPr>
        <p:spPr>
          <a:xfrm>
            <a:off x="1469292" y="4513450"/>
            <a:ext cx="2899307" cy="196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4780" y="2619316"/>
            <a:ext cx="1336456" cy="523220"/>
          </a:xfrm>
          <a:prstGeom prst="rect">
            <a:avLst/>
          </a:prstGeom>
          <a:noFill/>
        </p:spPr>
        <p:txBody>
          <a:bodyPr wrap="none" rtlCol="0">
            <a:spAutoFit/>
          </a:bodyPr>
          <a:lstStyle/>
          <a:p>
            <a:r>
              <a:rPr lang="en-US" sz="2800" dirty="0"/>
              <a:t>Training</a:t>
            </a:r>
          </a:p>
        </p:txBody>
      </p:sp>
      <p:sp>
        <p:nvSpPr>
          <p:cNvPr id="22" name="TextBox 21"/>
          <p:cNvSpPr txBox="1"/>
          <p:nvPr/>
        </p:nvSpPr>
        <p:spPr>
          <a:xfrm>
            <a:off x="293894" y="5241816"/>
            <a:ext cx="762645" cy="523220"/>
          </a:xfrm>
          <a:prstGeom prst="rect">
            <a:avLst/>
          </a:prstGeom>
          <a:noFill/>
        </p:spPr>
        <p:txBody>
          <a:bodyPr wrap="none" rtlCol="0">
            <a:spAutoFit/>
          </a:bodyPr>
          <a:lstStyle/>
          <a:p>
            <a:r>
              <a:rPr lang="en-US" sz="2800" dirty="0"/>
              <a:t>Test</a:t>
            </a:r>
          </a:p>
        </p:txBody>
      </p:sp>
      <mc:AlternateContent xmlns:mc="http://schemas.openxmlformats.org/markup-compatibility/2006" xmlns:a14="http://schemas.microsoft.com/office/drawing/2010/main">
        <mc:Choice Requires="a14">
          <p:sp>
            <p:nvSpPr>
              <p:cNvPr id="24" name="TextBox 23"/>
              <p:cNvSpPr txBox="1"/>
              <p:nvPr/>
            </p:nvSpPr>
            <p:spPr>
              <a:xfrm>
                <a:off x="3362056" y="5241816"/>
                <a:ext cx="967765" cy="471539"/>
              </a:xfrm>
              <a:prstGeom prst="rect">
                <a:avLst/>
              </a:prstGeom>
              <a:noFill/>
            </p:spPr>
            <p:txBody>
              <a:bodyPr wrap="none" rtlCol="0">
                <a:spAutoFit/>
              </a:bodyPr>
              <a:lstStyle/>
              <a:p>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oMath>
                </a14:m>
                <a:r>
                  <a:rPr lang="en-US" sz="2400" dirty="0"/>
                  <a:t> vs </a:t>
                </a:r>
                <a14:m>
                  <m:oMath xmlns:m="http://schemas.openxmlformats.org/officeDocument/2006/math">
                    <m:r>
                      <a:rPr lang="en-US" sz="2400" i="1">
                        <a:latin typeface="Cambria Math" panose="02040503050406030204" pitchFamily="18" charset="0"/>
                      </a:rPr>
                      <m:t>𝑌</m:t>
                    </m:r>
                  </m:oMath>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362056" y="5241816"/>
                <a:ext cx="967765" cy="471539"/>
              </a:xfrm>
              <a:prstGeom prst="rect">
                <a:avLst/>
              </a:prstGeom>
              <a:blipFill>
                <a:blip r:embed="rId9"/>
                <a:stretch>
                  <a:fillRect l="-1899"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1648451" y="2619225"/>
                <a:ext cx="40600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𝜖</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1648451" y="2619225"/>
                <a:ext cx="406009" cy="461665"/>
              </a:xfrm>
              <a:prstGeom prst="rect">
                <a:avLst/>
              </a:prstGeom>
              <a:blipFill>
                <a:blip r:embed="rId10"/>
                <a:stretch>
                  <a:fillRect/>
                </a:stretch>
              </a:blipFill>
            </p:spPr>
            <p:txBody>
              <a:bodyPr/>
              <a:lstStyle/>
              <a:p>
                <a:r>
                  <a:rPr lang="en-US">
                    <a:noFill/>
                  </a:rPr>
                  <a:t> </a:t>
                </a:r>
              </a:p>
            </p:txBody>
          </p:sp>
        </mc:Fallback>
      </mc:AlternateContent>
      <p:sp>
        <p:nvSpPr>
          <p:cNvPr id="29" name="TextBox 28"/>
          <p:cNvSpPr txBox="1"/>
          <p:nvPr/>
        </p:nvSpPr>
        <p:spPr>
          <a:xfrm>
            <a:off x="11411591" y="2616349"/>
            <a:ext cx="338554" cy="461665"/>
          </a:xfrm>
          <a:prstGeom prst="rect">
            <a:avLst/>
          </a:prstGeom>
          <a:noFill/>
        </p:spPr>
        <p:txBody>
          <a:bodyPr wrap="none" rtlCol="0">
            <a:spAutoFit/>
          </a:bodyPr>
          <a:lstStyle/>
          <a:p>
            <a:r>
              <a:rPr lang="en-US" sz="2400" dirty="0"/>
              <a:t>+</a:t>
            </a:r>
          </a:p>
        </p:txBody>
      </p:sp>
      <p:grpSp>
        <p:nvGrpSpPr>
          <p:cNvPr id="10" name="Group 9"/>
          <p:cNvGrpSpPr/>
          <p:nvPr/>
        </p:nvGrpSpPr>
        <p:grpSpPr>
          <a:xfrm>
            <a:off x="3773555" y="3393612"/>
            <a:ext cx="7868954" cy="484455"/>
            <a:chOff x="3773555" y="3393612"/>
            <a:chExt cx="7868954" cy="484455"/>
          </a:xfrm>
        </p:grpSpPr>
        <mc:AlternateContent xmlns:mc="http://schemas.openxmlformats.org/markup-compatibility/2006" xmlns:a14="http://schemas.microsoft.com/office/drawing/2010/main">
          <mc:Choice Requires="a14">
            <p:sp>
              <p:nvSpPr>
                <p:cNvPr id="40" name="TextBox 39"/>
                <p:cNvSpPr txBox="1"/>
                <p:nvPr/>
              </p:nvSpPr>
              <p:spPr>
                <a:xfrm>
                  <a:off x="3773555" y="3393612"/>
                  <a:ext cx="761747" cy="471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r>
                          <a:rPr lang="en-US" sz="2400" b="0" i="1" smtClean="0">
                            <a:latin typeface="Cambria Math" panose="02040503050406030204" pitchFamily="18" charset="0"/>
                          </a:rPr>
                          <m:t>=</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773555" y="3393612"/>
                  <a:ext cx="761747" cy="471539"/>
                </a:xfrm>
                <a:prstGeom prst="rect">
                  <a:avLst/>
                </a:prstGeom>
                <a:blipFill>
                  <a:blip r:embed="rId11"/>
                  <a:stretch>
                    <a:fillRect t="-5195" r="-1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394130" y="3396397"/>
                  <a:ext cx="925894"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1 </m:t>
                            </m:r>
                          </m:sub>
                        </m:sSub>
                      </m:oMath>
                    </m:oMathPara>
                  </a14:m>
                  <a:endParaRPr lang="en-US" sz="2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394130" y="3396397"/>
                  <a:ext cx="925894" cy="48167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5229260" y="3396397"/>
                  <a:ext cx="940129"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2 </m:t>
                            </m:r>
                          </m:sub>
                        </m:sSub>
                      </m:oMath>
                    </m:oMathPara>
                  </a14:m>
                  <a:endParaRPr lang="en-US" sz="2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5229260" y="3396397"/>
                  <a:ext cx="940129" cy="48167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064390" y="3396397"/>
                  <a:ext cx="940129"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3 </m:t>
                            </m:r>
                          </m:sub>
                        </m:sSub>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064390" y="3396397"/>
                  <a:ext cx="940129" cy="48167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899521" y="3396397"/>
                  <a:ext cx="929613"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4</m:t>
                            </m:r>
                          </m:sub>
                        </m:sSub>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4 </m:t>
                            </m:r>
                          </m:sub>
                        </m:sSub>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899521" y="3396397"/>
                  <a:ext cx="929613" cy="481670"/>
                </a:xfrm>
                <a:prstGeom prst="rect">
                  <a:avLst/>
                </a:prstGeom>
                <a:blipFill>
                  <a:blip r:embed="rId15"/>
                  <a:stretch>
                    <a:fillRect/>
                  </a:stretch>
                </a:blipFill>
              </p:spPr>
              <p:txBody>
                <a:bodyPr/>
                <a:lstStyle/>
                <a:p>
                  <a:r>
                    <a:rPr lang="en-US">
                      <a:noFill/>
                    </a:rPr>
                    <a:t> </a:t>
                  </a:r>
                </a:p>
              </p:txBody>
            </p:sp>
          </mc:Fallback>
        </mc:AlternateContent>
        <p:sp>
          <p:nvSpPr>
            <p:cNvPr id="45" name="TextBox 44"/>
            <p:cNvSpPr txBox="1"/>
            <p:nvPr/>
          </p:nvSpPr>
          <p:spPr>
            <a:xfrm>
              <a:off x="5070498" y="3396397"/>
              <a:ext cx="338554" cy="461665"/>
            </a:xfrm>
            <a:prstGeom prst="rect">
              <a:avLst/>
            </a:prstGeom>
            <a:noFill/>
          </p:spPr>
          <p:txBody>
            <a:bodyPr wrap="none" rtlCol="0">
              <a:spAutoFit/>
            </a:bodyPr>
            <a:lstStyle/>
            <a:p>
              <a:r>
                <a:rPr lang="en-US" sz="2400" dirty="0"/>
                <a:t>+</a:t>
              </a:r>
            </a:p>
          </p:txBody>
        </p:sp>
        <p:sp>
          <p:nvSpPr>
            <p:cNvPr id="46" name="TextBox 45"/>
            <p:cNvSpPr txBox="1"/>
            <p:nvPr/>
          </p:nvSpPr>
          <p:spPr>
            <a:xfrm>
              <a:off x="5926406" y="3396397"/>
              <a:ext cx="338554" cy="461665"/>
            </a:xfrm>
            <a:prstGeom prst="rect">
              <a:avLst/>
            </a:prstGeom>
            <a:noFill/>
          </p:spPr>
          <p:txBody>
            <a:bodyPr wrap="none" rtlCol="0">
              <a:spAutoFit/>
            </a:bodyPr>
            <a:lstStyle/>
            <a:p>
              <a:r>
                <a:rPr lang="en-US" sz="2400" dirty="0"/>
                <a:t>+</a:t>
              </a:r>
            </a:p>
          </p:txBody>
        </p:sp>
        <p:sp>
          <p:nvSpPr>
            <p:cNvPr id="47" name="TextBox 46"/>
            <p:cNvSpPr txBox="1"/>
            <p:nvPr/>
          </p:nvSpPr>
          <p:spPr>
            <a:xfrm>
              <a:off x="6745827" y="3396397"/>
              <a:ext cx="338554" cy="461665"/>
            </a:xfrm>
            <a:prstGeom prst="rect">
              <a:avLst/>
            </a:prstGeom>
            <a:noFill/>
          </p:spPr>
          <p:txBody>
            <a:bodyPr wrap="none" rtlCol="0">
              <a:spAutoFit/>
            </a:bodyPr>
            <a:lstStyle/>
            <a:p>
              <a:r>
                <a:rPr lang="en-US" sz="2400" dirty="0"/>
                <a:t>+</a:t>
              </a:r>
            </a:p>
          </p:txBody>
        </p:sp>
        <p:sp>
          <p:nvSpPr>
            <p:cNvPr id="48" name="TextBox 47"/>
            <p:cNvSpPr txBox="1"/>
            <p:nvPr/>
          </p:nvSpPr>
          <p:spPr>
            <a:xfrm>
              <a:off x="7721097" y="3396397"/>
              <a:ext cx="3204723" cy="461665"/>
            </a:xfrm>
            <a:prstGeom prst="rect">
              <a:avLst/>
            </a:prstGeom>
            <a:noFill/>
          </p:spPr>
          <p:txBody>
            <a:bodyPr wrap="none" rtlCol="0">
              <a:spAutoFit/>
            </a:bodyPr>
            <a:lstStyle/>
            <a:p>
              <a:r>
                <a:rPr lang="en-US" sz="2400" dirty="0"/>
                <a:t>…     …     …      …     …    …</a:t>
              </a:r>
            </a:p>
          </p:txBody>
        </p:sp>
        <mc:AlternateContent xmlns:mc="http://schemas.openxmlformats.org/markup-compatibility/2006" xmlns:a14="http://schemas.microsoft.com/office/drawing/2010/main">
          <mc:Choice Requires="a14">
            <p:sp>
              <p:nvSpPr>
                <p:cNvPr id="49" name="TextBox 48"/>
                <p:cNvSpPr txBox="1"/>
                <p:nvPr/>
              </p:nvSpPr>
              <p:spPr>
                <a:xfrm>
                  <a:off x="11030227" y="3396397"/>
                  <a:ext cx="612282" cy="4816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𝛽</m:t>
                                </m:r>
                              </m:e>
                            </m:acc>
                          </m:e>
                          <m:sub>
                            <m:r>
                              <a:rPr lang="en-US" sz="2400" b="0" i="1" smtClean="0">
                                <a:latin typeface="Cambria Math" panose="02040503050406030204" pitchFamily="18" charset="0"/>
                              </a:rPr>
                              <m:t>0 </m:t>
                            </m:r>
                          </m:sub>
                        </m:sSub>
                      </m:oMath>
                    </m:oMathPara>
                  </a14:m>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11030227" y="3396397"/>
                  <a:ext cx="612282" cy="481670"/>
                </a:xfrm>
                <a:prstGeom prst="rect">
                  <a:avLst/>
                </a:prstGeom>
                <a:blipFill>
                  <a:blip r:embed="rId16"/>
                  <a:stretch>
                    <a:fillRect/>
                  </a:stretch>
                </a:blipFill>
              </p:spPr>
              <p:txBody>
                <a:bodyPr/>
                <a:lstStyle/>
                <a:p>
                  <a:r>
                    <a:rPr lang="en-US">
                      <a:noFill/>
                    </a:rPr>
                    <a:t> </a:t>
                  </a:r>
                </a:p>
              </p:txBody>
            </p:sp>
          </mc:Fallback>
        </mc:AlternateContent>
        <p:sp>
          <p:nvSpPr>
            <p:cNvPr id="50" name="TextBox 49"/>
            <p:cNvSpPr txBox="1"/>
            <p:nvPr/>
          </p:nvSpPr>
          <p:spPr>
            <a:xfrm>
              <a:off x="10875484" y="3396397"/>
              <a:ext cx="338554" cy="461665"/>
            </a:xfrm>
            <a:prstGeom prst="rect">
              <a:avLst/>
            </a:prstGeom>
            <a:noFill/>
          </p:spPr>
          <p:txBody>
            <a:bodyPr wrap="none" rtlCol="0">
              <a:spAutoFit/>
            </a:bodyPr>
            <a:lstStyle/>
            <a:p>
              <a:r>
                <a:rPr lang="en-US" sz="2400" dirty="0"/>
                <a:t>+</a:t>
              </a:r>
            </a:p>
          </p:txBody>
        </p:sp>
      </p:grpSp>
      <p:sp>
        <p:nvSpPr>
          <p:cNvPr id="51" name="TextBox 50"/>
          <p:cNvSpPr txBox="1"/>
          <p:nvPr/>
        </p:nvSpPr>
        <p:spPr>
          <a:xfrm>
            <a:off x="3993578" y="1192233"/>
            <a:ext cx="422231" cy="228925"/>
          </a:xfrm>
          <a:prstGeom prst="rect">
            <a:avLst/>
          </a:prstGeom>
          <a:solidFill>
            <a:schemeClr val="bg1"/>
          </a:solidFill>
        </p:spPr>
        <p:txBody>
          <a:bodyPr wrap="none" rtlCol="0" anchor="ctr">
            <a:spAutoFit/>
          </a:bodyPr>
          <a:lstStyle/>
          <a:p>
            <a:r>
              <a:rPr lang="en-US" sz="1200" dirty="0">
                <a:solidFill>
                  <a:schemeClr val="bg1">
                    <a:lumMod val="75000"/>
                  </a:schemeClr>
                </a:solidFill>
              </a:rPr>
              <a:t>Age</a:t>
            </a:r>
          </a:p>
        </p:txBody>
      </p:sp>
    </p:spTree>
    <p:extLst>
      <p:ext uri="{BB962C8B-B14F-4D97-AF65-F5344CB8AC3E}">
        <p14:creationId xmlns:p14="http://schemas.microsoft.com/office/powerpoint/2010/main" val="249155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16B823B6146B4F8B78C628B477206C" ma:contentTypeVersion="13" ma:contentTypeDescription="Create a new document." ma:contentTypeScope="" ma:versionID="5619f7c5fa1318da9942a4e204953ce5">
  <xsd:schema xmlns:xsd="http://www.w3.org/2001/XMLSchema" xmlns:xs="http://www.w3.org/2001/XMLSchema" xmlns:p="http://schemas.microsoft.com/office/2006/metadata/properties" xmlns:ns3="a09f062b-b5a1-4053-b85c-d6389447b2b5" xmlns:ns4="54ede5f2-1cae-4a5b-af5d-4b696e6b9345" targetNamespace="http://schemas.microsoft.com/office/2006/metadata/properties" ma:root="true" ma:fieldsID="079e0e6eb2efbe62a2924b375abbec6d" ns3:_="" ns4:_="">
    <xsd:import namespace="a09f062b-b5a1-4053-b85c-d6389447b2b5"/>
    <xsd:import namespace="54ede5f2-1cae-4a5b-af5d-4b696e6b93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f062b-b5a1-4053-b85c-d6389447b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ede5f2-1cae-4a5b-af5d-4b696e6b93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71940A-2A14-453D-B2E8-893F26E4B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f062b-b5a1-4053-b85c-d6389447b2b5"/>
    <ds:schemaRef ds:uri="54ede5f2-1cae-4a5b-af5d-4b696e6b93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58D0A2-5BAB-4456-9B59-868433147C0D}">
  <ds:schemaRefs>
    <ds:schemaRef ds:uri="http://schemas.microsoft.com/sharepoint/v3/contenttype/forms"/>
  </ds:schemaRefs>
</ds:datastoreItem>
</file>

<file path=customXml/itemProps3.xml><?xml version="1.0" encoding="utf-8"?>
<ds:datastoreItem xmlns:ds="http://schemas.openxmlformats.org/officeDocument/2006/customXml" ds:itemID="{492D02C0-B338-4152-902D-170CD318CCA2}">
  <ds:schemaRefs>
    <ds:schemaRef ds:uri="http://schemas.microsoft.com/office/2006/metadata/properties"/>
    <ds:schemaRef ds:uri="http://purl.org/dc/terms/"/>
    <ds:schemaRef ds:uri="54ede5f2-1cae-4a5b-af5d-4b696e6b9345"/>
    <ds:schemaRef ds:uri="http://schemas.microsoft.com/office/2006/documentManagement/types"/>
    <ds:schemaRef ds:uri="http://purl.org/dc/dcmitype/"/>
    <ds:schemaRef ds:uri="http://schemas.microsoft.com/office/infopath/2007/PartnerControls"/>
    <ds:schemaRef ds:uri="a09f062b-b5a1-4053-b85c-d6389447b2b5"/>
    <ds:schemaRef ds:uri="http://purl.org/dc/elements/1.1/"/>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Widescreen</PresentationFormat>
  <Paragraphs>185</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Yunsung</dc:creator>
  <cp:lastModifiedBy>Lee, Yunsung</cp:lastModifiedBy>
  <cp:revision>263</cp:revision>
  <dcterms:created xsi:type="dcterms:W3CDTF">2019-04-24T17:20:44Z</dcterms:created>
  <dcterms:modified xsi:type="dcterms:W3CDTF">2022-05-24T06:28:20Z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0x0101006016B823B6146B4F8B78C628B477206C</vt:lpwstr>
  </property>
</Properties>
</file>